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2" r:id="rId7"/>
    <p:sldId id="343" r:id="rId8"/>
    <p:sldId id="345" r:id="rId9"/>
    <p:sldId id="361" r:id="rId10"/>
    <p:sldId id="348" r:id="rId11"/>
    <p:sldId id="351" r:id="rId12"/>
    <p:sldId id="270" r:id="rId13"/>
    <p:sldId id="277" r:id="rId14"/>
    <p:sldId id="357" r:id="rId15"/>
    <p:sldId id="358" r:id="rId16"/>
    <p:sldId id="359" r:id="rId17"/>
    <p:sldId id="360" r:id="rId18"/>
    <p:sldId id="318" r:id="rId19"/>
    <p:sldId id="319" r:id="rId20"/>
    <p:sldId id="349" r:id="rId21"/>
    <p:sldId id="353" r:id="rId22"/>
    <p:sldId id="354" r:id="rId23"/>
    <p:sldId id="355" r:id="rId24"/>
    <p:sldId id="365" r:id="rId25"/>
    <p:sldId id="366" r:id="rId26"/>
    <p:sldId id="364" r:id="rId27"/>
    <p:sldId id="362" r:id="rId28"/>
    <p:sldId id="344" r:id="rId29"/>
    <p:sldId id="346" r:id="rId30"/>
    <p:sldId id="342" r:id="rId31"/>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p:restoredTop sz="92797"/>
  </p:normalViewPr>
  <p:slideViewPr>
    <p:cSldViewPr snapToGrid="0" snapToObjects="1">
      <p:cViewPr varScale="1">
        <p:scale>
          <a:sx n="131" d="100"/>
          <a:sy n="131" d="100"/>
        </p:scale>
        <p:origin x="15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C8BC6D-D47E-C446-8DC5-4B07C8B12BC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FC2CA656-A68F-244A-A3C0-6259CE209529}">
      <dgm:prSet phldrT="[Text]"/>
      <dgm:spPr/>
      <dgm:t>
        <a:bodyPr/>
        <a:lstStyle/>
        <a:p>
          <a:r>
            <a:rPr lang="en-GB" dirty="0"/>
            <a:t>Quantification</a:t>
          </a:r>
        </a:p>
      </dgm:t>
    </dgm:pt>
    <dgm:pt modelId="{78E71C05-87A2-2D4B-A89B-DEB9E40ECC7E}" type="parTrans" cxnId="{2816E197-2F15-1048-BC06-BD2980B53B11}">
      <dgm:prSet/>
      <dgm:spPr/>
      <dgm:t>
        <a:bodyPr/>
        <a:lstStyle/>
        <a:p>
          <a:endParaRPr lang="en-GB"/>
        </a:p>
      </dgm:t>
    </dgm:pt>
    <dgm:pt modelId="{6701B51B-05A3-334A-A4E9-71A7789471EC}" type="sibTrans" cxnId="{2816E197-2F15-1048-BC06-BD2980B53B11}">
      <dgm:prSet/>
      <dgm:spPr/>
      <dgm:t>
        <a:bodyPr/>
        <a:lstStyle/>
        <a:p>
          <a:endParaRPr lang="en-GB"/>
        </a:p>
      </dgm:t>
    </dgm:pt>
    <dgm:pt modelId="{605326B9-5317-C84F-ACB5-FE75C937B5A4}">
      <dgm:prSet phldrT="[Text]"/>
      <dgm:spPr/>
      <dgm:t>
        <a:bodyPr/>
        <a:lstStyle/>
        <a:p>
          <a:r>
            <a:rPr lang="en-GB" dirty="0"/>
            <a:t>Mapping</a:t>
          </a:r>
        </a:p>
      </dgm:t>
    </dgm:pt>
    <dgm:pt modelId="{C74BEDD4-2D8A-614D-9218-DDDD0DBC6A6A}" type="parTrans" cxnId="{60200282-7491-384E-A8E7-86DC8CB7D776}">
      <dgm:prSet/>
      <dgm:spPr/>
      <dgm:t>
        <a:bodyPr/>
        <a:lstStyle/>
        <a:p>
          <a:endParaRPr lang="en-GB"/>
        </a:p>
      </dgm:t>
    </dgm:pt>
    <dgm:pt modelId="{C220E492-0E59-E846-93A5-5C166E73C7EB}" type="sibTrans" cxnId="{60200282-7491-384E-A8E7-86DC8CB7D776}">
      <dgm:prSet/>
      <dgm:spPr/>
      <dgm:t>
        <a:bodyPr/>
        <a:lstStyle/>
        <a:p>
          <a:endParaRPr lang="en-GB"/>
        </a:p>
      </dgm:t>
    </dgm:pt>
    <dgm:pt modelId="{ED3C39DE-A51E-E845-B801-1FEBA8F22E3D}">
      <dgm:prSet phldrT="[Text]"/>
      <dgm:spPr/>
      <dgm:t>
        <a:bodyPr/>
        <a:lstStyle/>
        <a:p>
          <a:r>
            <a:rPr lang="en-GB" dirty="0"/>
            <a:t>Dimensionality</a:t>
          </a:r>
        </a:p>
      </dgm:t>
    </dgm:pt>
    <dgm:pt modelId="{9570FB04-907F-A344-8139-689CB61D60EB}" type="sibTrans" cxnId="{77882DF1-D6C9-C147-9678-958BED3BF12B}">
      <dgm:prSet/>
      <dgm:spPr/>
      <dgm:t>
        <a:bodyPr/>
        <a:lstStyle/>
        <a:p>
          <a:endParaRPr lang="en-GB"/>
        </a:p>
      </dgm:t>
    </dgm:pt>
    <dgm:pt modelId="{8D9A7D14-67DD-0E47-9345-611FEDF9E71F}" type="parTrans" cxnId="{77882DF1-D6C9-C147-9678-958BED3BF12B}">
      <dgm:prSet/>
      <dgm:spPr/>
      <dgm:t>
        <a:bodyPr/>
        <a:lstStyle/>
        <a:p>
          <a:endParaRPr lang="en-GB"/>
        </a:p>
      </dgm:t>
    </dgm:pt>
    <dgm:pt modelId="{05EBBD6A-0D9C-384F-919E-F9F249417A0C}">
      <dgm:prSet phldrT="[Text]"/>
      <dgm:spPr/>
      <dgm:t>
        <a:bodyPr/>
        <a:lstStyle/>
        <a:p>
          <a:r>
            <a:rPr lang="en-GB" dirty="0"/>
            <a:t>Clinical scores</a:t>
          </a:r>
        </a:p>
      </dgm:t>
    </dgm:pt>
    <dgm:pt modelId="{9A8CFAB8-2D65-D443-A596-144FD9F0540C}" type="parTrans" cxnId="{5ACE5357-E6BA-9D48-8A90-3A91C38C1E71}">
      <dgm:prSet/>
      <dgm:spPr/>
      <dgm:t>
        <a:bodyPr/>
        <a:lstStyle/>
        <a:p>
          <a:endParaRPr lang="en-US"/>
        </a:p>
      </dgm:t>
    </dgm:pt>
    <dgm:pt modelId="{1BC16497-44B8-1348-B36A-F7954AA8074F}" type="sibTrans" cxnId="{5ACE5357-E6BA-9D48-8A90-3A91C38C1E71}">
      <dgm:prSet/>
      <dgm:spPr/>
      <dgm:t>
        <a:bodyPr/>
        <a:lstStyle/>
        <a:p>
          <a:endParaRPr lang="en-US"/>
        </a:p>
      </dgm:t>
    </dgm:pt>
    <dgm:pt modelId="{86F4F1EF-CB11-1E4B-BF94-DC5B34A59B66}">
      <dgm:prSet phldrT="[Text]"/>
      <dgm:spPr/>
      <dgm:t>
        <a:bodyPr/>
        <a:lstStyle/>
        <a:p>
          <a:r>
            <a:rPr lang="en-GB"/>
            <a:t>dFNC</a:t>
          </a:r>
          <a:endParaRPr lang="en-GB" dirty="0"/>
        </a:p>
      </dgm:t>
    </dgm:pt>
    <dgm:pt modelId="{63EAEFC2-8749-3C4F-B42B-E49EB0EF09CD}" type="parTrans" cxnId="{2D41D7C3-6EC9-B94C-9380-D7E107939EB0}">
      <dgm:prSet/>
      <dgm:spPr/>
      <dgm:t>
        <a:bodyPr/>
        <a:lstStyle/>
        <a:p>
          <a:endParaRPr lang="en-US"/>
        </a:p>
      </dgm:t>
    </dgm:pt>
    <dgm:pt modelId="{31FC8C46-9767-C44C-842A-E291E948B513}" type="sibTrans" cxnId="{2D41D7C3-6EC9-B94C-9380-D7E107939EB0}">
      <dgm:prSet/>
      <dgm:spPr/>
      <dgm:t>
        <a:bodyPr/>
        <a:lstStyle/>
        <a:p>
          <a:endParaRPr lang="en-US"/>
        </a:p>
      </dgm:t>
    </dgm:pt>
    <dgm:pt modelId="{9F4A41BB-A48F-2C4B-ACC6-D12499CBD380}" type="pres">
      <dgm:prSet presAssocID="{D0C8BC6D-D47E-C446-8DC5-4B07C8B12BC1}" presName="linearFlow" presStyleCnt="0">
        <dgm:presLayoutVars>
          <dgm:dir/>
          <dgm:animLvl val="lvl"/>
          <dgm:resizeHandles val="exact"/>
        </dgm:presLayoutVars>
      </dgm:prSet>
      <dgm:spPr/>
    </dgm:pt>
    <dgm:pt modelId="{7C81A70B-5D97-B547-A90E-20E0E4C1EE6D}" type="pres">
      <dgm:prSet presAssocID="{86F4F1EF-CB11-1E4B-BF94-DC5B34A59B66}" presName="composite" presStyleCnt="0"/>
      <dgm:spPr/>
    </dgm:pt>
    <dgm:pt modelId="{57DD8FE8-3E5B-2F47-84FD-BAE4B8FD78A9}" type="pres">
      <dgm:prSet presAssocID="{86F4F1EF-CB11-1E4B-BF94-DC5B34A59B66}" presName="parentText" presStyleLbl="alignNode1" presStyleIdx="0" presStyleCnt="5">
        <dgm:presLayoutVars>
          <dgm:chMax val="1"/>
          <dgm:bulletEnabled val="1"/>
        </dgm:presLayoutVars>
      </dgm:prSet>
      <dgm:spPr/>
    </dgm:pt>
    <dgm:pt modelId="{30CE6F31-C046-2948-BF7A-6AEE13AF9932}" type="pres">
      <dgm:prSet presAssocID="{86F4F1EF-CB11-1E4B-BF94-DC5B34A59B66}" presName="descendantText" presStyleLbl="alignAcc1" presStyleIdx="0" presStyleCnt="5" custScaleX="2331">
        <dgm:presLayoutVars>
          <dgm:bulletEnabled val="1"/>
        </dgm:presLayoutVars>
      </dgm:prSet>
      <dgm:spPr>
        <a:noFill/>
        <a:ln>
          <a:noFill/>
        </a:ln>
      </dgm:spPr>
    </dgm:pt>
    <dgm:pt modelId="{1D1AF111-1585-2841-AB8F-3F8734A8F4BC}" type="pres">
      <dgm:prSet presAssocID="{31FC8C46-9767-C44C-842A-E291E948B513}" presName="sp" presStyleCnt="0"/>
      <dgm:spPr/>
    </dgm:pt>
    <dgm:pt modelId="{63C5F442-9F83-0943-B4C9-4D9DD509DF79}" type="pres">
      <dgm:prSet presAssocID="{ED3C39DE-A51E-E845-B801-1FEBA8F22E3D}" presName="composite" presStyleCnt="0"/>
      <dgm:spPr/>
    </dgm:pt>
    <dgm:pt modelId="{8D07E8B5-A970-4B48-9B99-E03788D23E6B}" type="pres">
      <dgm:prSet presAssocID="{ED3C39DE-A51E-E845-B801-1FEBA8F22E3D}" presName="parentText" presStyleLbl="alignNode1" presStyleIdx="1" presStyleCnt="5">
        <dgm:presLayoutVars>
          <dgm:chMax val="1"/>
          <dgm:bulletEnabled val="1"/>
        </dgm:presLayoutVars>
      </dgm:prSet>
      <dgm:spPr/>
    </dgm:pt>
    <dgm:pt modelId="{B6276CA7-8AC2-6445-AF19-BF31694CD613}" type="pres">
      <dgm:prSet presAssocID="{ED3C39DE-A51E-E845-B801-1FEBA8F22E3D}" presName="descendantText" presStyleLbl="alignAcc1" presStyleIdx="1" presStyleCnt="5" custFlipVert="1" custScaleX="1307">
        <dgm:presLayoutVars>
          <dgm:bulletEnabled val="1"/>
        </dgm:presLayoutVars>
      </dgm:prSet>
      <dgm:spPr>
        <a:noFill/>
        <a:ln>
          <a:noFill/>
        </a:ln>
      </dgm:spPr>
    </dgm:pt>
    <dgm:pt modelId="{E4850FA7-6202-7C40-8F9E-3CC452B01E9E}" type="pres">
      <dgm:prSet presAssocID="{9570FB04-907F-A344-8139-689CB61D60EB}" presName="sp" presStyleCnt="0"/>
      <dgm:spPr/>
    </dgm:pt>
    <dgm:pt modelId="{13C314C9-D6A3-1A4C-9502-662542BA2094}" type="pres">
      <dgm:prSet presAssocID="{605326B9-5317-C84F-ACB5-FE75C937B5A4}" presName="composite" presStyleCnt="0"/>
      <dgm:spPr/>
    </dgm:pt>
    <dgm:pt modelId="{F6A7C42F-978F-A447-89EE-8E18BC710EE6}" type="pres">
      <dgm:prSet presAssocID="{605326B9-5317-C84F-ACB5-FE75C937B5A4}" presName="parentText" presStyleLbl="alignNode1" presStyleIdx="2" presStyleCnt="5">
        <dgm:presLayoutVars>
          <dgm:chMax val="1"/>
          <dgm:bulletEnabled val="1"/>
        </dgm:presLayoutVars>
      </dgm:prSet>
      <dgm:spPr/>
    </dgm:pt>
    <dgm:pt modelId="{147325C1-0E6B-1E41-9F60-D62CC731D5FC}" type="pres">
      <dgm:prSet presAssocID="{605326B9-5317-C84F-ACB5-FE75C937B5A4}" presName="descendantText" presStyleLbl="alignAcc1" presStyleIdx="2" presStyleCnt="5" custFlipVert="1" custScaleX="1864">
        <dgm:presLayoutVars>
          <dgm:bulletEnabled val="1"/>
        </dgm:presLayoutVars>
      </dgm:prSet>
      <dgm:spPr>
        <a:noFill/>
        <a:ln>
          <a:noFill/>
        </a:ln>
      </dgm:spPr>
    </dgm:pt>
    <dgm:pt modelId="{D0E83DD1-D1DC-A24B-AD58-A9BB0F126236}" type="pres">
      <dgm:prSet presAssocID="{C220E492-0E59-E846-93A5-5C166E73C7EB}" presName="sp" presStyleCnt="0"/>
      <dgm:spPr/>
    </dgm:pt>
    <dgm:pt modelId="{FAAEAB10-4025-1046-B3CB-812AE2063386}" type="pres">
      <dgm:prSet presAssocID="{FC2CA656-A68F-244A-A3C0-6259CE209529}" presName="composite" presStyleCnt="0"/>
      <dgm:spPr/>
    </dgm:pt>
    <dgm:pt modelId="{4BD2E5FC-317D-474E-A848-02F152223332}" type="pres">
      <dgm:prSet presAssocID="{FC2CA656-A68F-244A-A3C0-6259CE209529}" presName="parentText" presStyleLbl="alignNode1" presStyleIdx="3" presStyleCnt="5">
        <dgm:presLayoutVars>
          <dgm:chMax val="1"/>
          <dgm:bulletEnabled val="1"/>
        </dgm:presLayoutVars>
      </dgm:prSet>
      <dgm:spPr/>
    </dgm:pt>
    <dgm:pt modelId="{16382083-CB3D-5746-B46C-8D82AA603000}" type="pres">
      <dgm:prSet presAssocID="{FC2CA656-A68F-244A-A3C0-6259CE209529}" presName="descendantText" presStyleLbl="alignAcc1" presStyleIdx="3" presStyleCnt="5" custScaleX="1864">
        <dgm:presLayoutVars>
          <dgm:bulletEnabled val="1"/>
        </dgm:presLayoutVars>
      </dgm:prSet>
      <dgm:spPr>
        <a:noFill/>
        <a:ln>
          <a:noFill/>
        </a:ln>
      </dgm:spPr>
    </dgm:pt>
    <dgm:pt modelId="{D04AE2BE-2568-5040-9C77-059B99DA147A}" type="pres">
      <dgm:prSet presAssocID="{6701B51B-05A3-334A-A4E9-71A7789471EC}" presName="sp" presStyleCnt="0"/>
      <dgm:spPr/>
    </dgm:pt>
    <dgm:pt modelId="{7FA311FA-3A02-BB4C-9C88-084D43EA2D2A}" type="pres">
      <dgm:prSet presAssocID="{05EBBD6A-0D9C-384F-919E-F9F249417A0C}" presName="composite" presStyleCnt="0"/>
      <dgm:spPr/>
    </dgm:pt>
    <dgm:pt modelId="{31686A85-0AAA-CD41-9C05-7A86907128D7}" type="pres">
      <dgm:prSet presAssocID="{05EBBD6A-0D9C-384F-919E-F9F249417A0C}" presName="parentText" presStyleLbl="alignNode1" presStyleIdx="4" presStyleCnt="5">
        <dgm:presLayoutVars>
          <dgm:chMax val="1"/>
          <dgm:bulletEnabled val="1"/>
        </dgm:presLayoutVars>
      </dgm:prSet>
      <dgm:spPr/>
    </dgm:pt>
    <dgm:pt modelId="{C314EFA7-765F-4F4C-9FEA-882DAF21E77C}" type="pres">
      <dgm:prSet presAssocID="{05EBBD6A-0D9C-384F-919E-F9F249417A0C}" presName="descendantText" presStyleLbl="alignAcc1" presStyleIdx="4" presStyleCnt="5" custFlipVert="1" custScaleX="2601" custLinFactNeighborX="-3335">
        <dgm:presLayoutVars>
          <dgm:bulletEnabled val="1"/>
        </dgm:presLayoutVars>
      </dgm:prSet>
      <dgm:spPr>
        <a:noFill/>
        <a:ln>
          <a:solidFill>
            <a:schemeClr val="accent1">
              <a:hueOff val="0"/>
              <a:satOff val="0"/>
              <a:lumOff val="0"/>
              <a:alpha val="0"/>
            </a:schemeClr>
          </a:solidFill>
        </a:ln>
      </dgm:spPr>
    </dgm:pt>
  </dgm:ptLst>
  <dgm:cxnLst>
    <dgm:cxn modelId="{64B7EC24-C7E6-D34B-A103-962A7CBFDCA9}" type="presOf" srcId="{FC2CA656-A68F-244A-A3C0-6259CE209529}" destId="{4BD2E5FC-317D-474E-A848-02F152223332}" srcOrd="0" destOrd="0" presId="urn:microsoft.com/office/officeart/2005/8/layout/chevron2"/>
    <dgm:cxn modelId="{2C9D7B2D-3F39-E04B-B3CF-E981CF88FCF8}" type="presOf" srcId="{605326B9-5317-C84F-ACB5-FE75C937B5A4}" destId="{F6A7C42F-978F-A447-89EE-8E18BC710EE6}" srcOrd="0" destOrd="0" presId="urn:microsoft.com/office/officeart/2005/8/layout/chevron2"/>
    <dgm:cxn modelId="{DBA1C53C-42A3-CE4B-92E8-675BEDD5E2E7}" type="presOf" srcId="{ED3C39DE-A51E-E845-B801-1FEBA8F22E3D}" destId="{8D07E8B5-A970-4B48-9B99-E03788D23E6B}" srcOrd="0" destOrd="0" presId="urn:microsoft.com/office/officeart/2005/8/layout/chevron2"/>
    <dgm:cxn modelId="{5ACE5357-E6BA-9D48-8A90-3A91C38C1E71}" srcId="{D0C8BC6D-D47E-C446-8DC5-4B07C8B12BC1}" destId="{05EBBD6A-0D9C-384F-919E-F9F249417A0C}" srcOrd="4" destOrd="0" parTransId="{9A8CFAB8-2D65-D443-A596-144FD9F0540C}" sibTransId="{1BC16497-44B8-1348-B36A-F7954AA8074F}"/>
    <dgm:cxn modelId="{82AB6266-21F5-C649-927F-61A114850E9B}" type="presOf" srcId="{D0C8BC6D-D47E-C446-8DC5-4B07C8B12BC1}" destId="{9F4A41BB-A48F-2C4B-ACC6-D12499CBD380}" srcOrd="0" destOrd="0" presId="urn:microsoft.com/office/officeart/2005/8/layout/chevron2"/>
    <dgm:cxn modelId="{60200282-7491-384E-A8E7-86DC8CB7D776}" srcId="{D0C8BC6D-D47E-C446-8DC5-4B07C8B12BC1}" destId="{605326B9-5317-C84F-ACB5-FE75C937B5A4}" srcOrd="2" destOrd="0" parTransId="{C74BEDD4-2D8A-614D-9218-DDDD0DBC6A6A}" sibTransId="{C220E492-0E59-E846-93A5-5C166E73C7EB}"/>
    <dgm:cxn modelId="{70B79786-4B34-3D4C-BE50-2B03E767312A}" type="presOf" srcId="{05EBBD6A-0D9C-384F-919E-F9F249417A0C}" destId="{31686A85-0AAA-CD41-9C05-7A86907128D7}" srcOrd="0" destOrd="0" presId="urn:microsoft.com/office/officeart/2005/8/layout/chevron2"/>
    <dgm:cxn modelId="{2816E197-2F15-1048-BC06-BD2980B53B11}" srcId="{D0C8BC6D-D47E-C446-8DC5-4B07C8B12BC1}" destId="{FC2CA656-A68F-244A-A3C0-6259CE209529}" srcOrd="3" destOrd="0" parTransId="{78E71C05-87A2-2D4B-A89B-DEB9E40ECC7E}" sibTransId="{6701B51B-05A3-334A-A4E9-71A7789471EC}"/>
    <dgm:cxn modelId="{2D41D7C3-6EC9-B94C-9380-D7E107939EB0}" srcId="{D0C8BC6D-D47E-C446-8DC5-4B07C8B12BC1}" destId="{86F4F1EF-CB11-1E4B-BF94-DC5B34A59B66}" srcOrd="0" destOrd="0" parTransId="{63EAEFC2-8749-3C4F-B42B-E49EB0EF09CD}" sibTransId="{31FC8C46-9767-C44C-842A-E291E948B513}"/>
    <dgm:cxn modelId="{CD14B1F0-8A30-5C4B-BDB2-D42D97C1F83F}" type="presOf" srcId="{86F4F1EF-CB11-1E4B-BF94-DC5B34A59B66}" destId="{57DD8FE8-3E5B-2F47-84FD-BAE4B8FD78A9}" srcOrd="0" destOrd="0" presId="urn:microsoft.com/office/officeart/2005/8/layout/chevron2"/>
    <dgm:cxn modelId="{77882DF1-D6C9-C147-9678-958BED3BF12B}" srcId="{D0C8BC6D-D47E-C446-8DC5-4B07C8B12BC1}" destId="{ED3C39DE-A51E-E845-B801-1FEBA8F22E3D}" srcOrd="1" destOrd="0" parTransId="{8D9A7D14-67DD-0E47-9345-611FEDF9E71F}" sibTransId="{9570FB04-907F-A344-8139-689CB61D60EB}"/>
    <dgm:cxn modelId="{7A5A91B9-06BF-844C-B1DC-5BCA6E9527FE}" type="presParOf" srcId="{9F4A41BB-A48F-2C4B-ACC6-D12499CBD380}" destId="{7C81A70B-5D97-B547-A90E-20E0E4C1EE6D}" srcOrd="0" destOrd="0" presId="urn:microsoft.com/office/officeart/2005/8/layout/chevron2"/>
    <dgm:cxn modelId="{702CF9E3-0E08-A24F-A41A-70961D92D4DA}" type="presParOf" srcId="{7C81A70B-5D97-B547-A90E-20E0E4C1EE6D}" destId="{57DD8FE8-3E5B-2F47-84FD-BAE4B8FD78A9}" srcOrd="0" destOrd="0" presId="urn:microsoft.com/office/officeart/2005/8/layout/chevron2"/>
    <dgm:cxn modelId="{B2A1F4DC-19EC-044D-A8FE-E35F975AF549}" type="presParOf" srcId="{7C81A70B-5D97-B547-A90E-20E0E4C1EE6D}" destId="{30CE6F31-C046-2948-BF7A-6AEE13AF9932}" srcOrd="1" destOrd="0" presId="urn:microsoft.com/office/officeart/2005/8/layout/chevron2"/>
    <dgm:cxn modelId="{3059BD49-A4AD-8A48-BDF6-8265C8172D40}" type="presParOf" srcId="{9F4A41BB-A48F-2C4B-ACC6-D12499CBD380}" destId="{1D1AF111-1585-2841-AB8F-3F8734A8F4BC}" srcOrd="1" destOrd="0" presId="urn:microsoft.com/office/officeart/2005/8/layout/chevron2"/>
    <dgm:cxn modelId="{05F934BD-5A47-9541-8FF0-128EB2BB662B}" type="presParOf" srcId="{9F4A41BB-A48F-2C4B-ACC6-D12499CBD380}" destId="{63C5F442-9F83-0943-B4C9-4D9DD509DF79}" srcOrd="2" destOrd="0" presId="urn:microsoft.com/office/officeart/2005/8/layout/chevron2"/>
    <dgm:cxn modelId="{11812811-F161-3645-954F-31B374343E4F}" type="presParOf" srcId="{63C5F442-9F83-0943-B4C9-4D9DD509DF79}" destId="{8D07E8B5-A970-4B48-9B99-E03788D23E6B}" srcOrd="0" destOrd="0" presId="urn:microsoft.com/office/officeart/2005/8/layout/chevron2"/>
    <dgm:cxn modelId="{0592F984-D893-474D-BA6E-4F5911D2814B}" type="presParOf" srcId="{63C5F442-9F83-0943-B4C9-4D9DD509DF79}" destId="{B6276CA7-8AC2-6445-AF19-BF31694CD613}" srcOrd="1" destOrd="0" presId="urn:microsoft.com/office/officeart/2005/8/layout/chevron2"/>
    <dgm:cxn modelId="{042AD2F4-53FF-8042-8873-94CF34C32236}" type="presParOf" srcId="{9F4A41BB-A48F-2C4B-ACC6-D12499CBD380}" destId="{E4850FA7-6202-7C40-8F9E-3CC452B01E9E}" srcOrd="3" destOrd="0" presId="urn:microsoft.com/office/officeart/2005/8/layout/chevron2"/>
    <dgm:cxn modelId="{1EB04602-5F28-C64C-8FED-2C26B7B11447}" type="presParOf" srcId="{9F4A41BB-A48F-2C4B-ACC6-D12499CBD380}" destId="{13C314C9-D6A3-1A4C-9502-662542BA2094}" srcOrd="4" destOrd="0" presId="urn:microsoft.com/office/officeart/2005/8/layout/chevron2"/>
    <dgm:cxn modelId="{AA280A7F-AFE3-4B4F-BDF2-7E737F27279E}" type="presParOf" srcId="{13C314C9-D6A3-1A4C-9502-662542BA2094}" destId="{F6A7C42F-978F-A447-89EE-8E18BC710EE6}" srcOrd="0" destOrd="0" presId="urn:microsoft.com/office/officeart/2005/8/layout/chevron2"/>
    <dgm:cxn modelId="{55CD1A15-B169-D948-ADCF-01E910241D14}" type="presParOf" srcId="{13C314C9-D6A3-1A4C-9502-662542BA2094}" destId="{147325C1-0E6B-1E41-9F60-D62CC731D5FC}" srcOrd="1" destOrd="0" presId="urn:microsoft.com/office/officeart/2005/8/layout/chevron2"/>
    <dgm:cxn modelId="{416D3270-DD2D-C446-AF16-1DD81F333BC3}" type="presParOf" srcId="{9F4A41BB-A48F-2C4B-ACC6-D12499CBD380}" destId="{D0E83DD1-D1DC-A24B-AD58-A9BB0F126236}" srcOrd="5" destOrd="0" presId="urn:microsoft.com/office/officeart/2005/8/layout/chevron2"/>
    <dgm:cxn modelId="{78BE8B01-2571-B040-8C38-E82949ED5A16}" type="presParOf" srcId="{9F4A41BB-A48F-2C4B-ACC6-D12499CBD380}" destId="{FAAEAB10-4025-1046-B3CB-812AE2063386}" srcOrd="6" destOrd="0" presId="urn:microsoft.com/office/officeart/2005/8/layout/chevron2"/>
    <dgm:cxn modelId="{656731C6-66A9-D54A-AFC9-0A6511D434FE}" type="presParOf" srcId="{FAAEAB10-4025-1046-B3CB-812AE2063386}" destId="{4BD2E5FC-317D-474E-A848-02F152223332}" srcOrd="0" destOrd="0" presId="urn:microsoft.com/office/officeart/2005/8/layout/chevron2"/>
    <dgm:cxn modelId="{B2190086-0B37-CF4A-BABE-9F988FF698C1}" type="presParOf" srcId="{FAAEAB10-4025-1046-B3CB-812AE2063386}" destId="{16382083-CB3D-5746-B46C-8D82AA603000}" srcOrd="1" destOrd="0" presId="urn:microsoft.com/office/officeart/2005/8/layout/chevron2"/>
    <dgm:cxn modelId="{BA591F18-8868-E04B-ADBB-946BC7528873}" type="presParOf" srcId="{9F4A41BB-A48F-2C4B-ACC6-D12499CBD380}" destId="{D04AE2BE-2568-5040-9C77-059B99DA147A}" srcOrd="7" destOrd="0" presId="urn:microsoft.com/office/officeart/2005/8/layout/chevron2"/>
    <dgm:cxn modelId="{988FA851-4999-BA41-A96C-1CF002103692}" type="presParOf" srcId="{9F4A41BB-A48F-2C4B-ACC6-D12499CBD380}" destId="{7FA311FA-3A02-BB4C-9C88-084D43EA2D2A}" srcOrd="8" destOrd="0" presId="urn:microsoft.com/office/officeart/2005/8/layout/chevron2"/>
    <dgm:cxn modelId="{B7A7C36D-7A43-6541-9F37-F55F8564406D}" type="presParOf" srcId="{7FA311FA-3A02-BB4C-9C88-084D43EA2D2A}" destId="{31686A85-0AAA-CD41-9C05-7A86907128D7}" srcOrd="0" destOrd="0" presId="urn:microsoft.com/office/officeart/2005/8/layout/chevron2"/>
    <dgm:cxn modelId="{0B33724B-365A-E940-8FE2-8F2B35F14282}" type="presParOf" srcId="{7FA311FA-3A02-BB4C-9C88-084D43EA2D2A}" destId="{C314EFA7-765F-4F4C-9FEA-882DAF21E77C}"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C8BC6D-D47E-C446-8DC5-4B07C8B12BC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FC2CA656-A68F-244A-A3C0-6259CE209529}">
      <dgm:prSet phldrT="[Text]"/>
      <dgm:spPr/>
      <dgm:t>
        <a:bodyPr/>
        <a:lstStyle/>
        <a:p>
          <a:r>
            <a:rPr lang="en-GB" dirty="0"/>
            <a:t>Entropy</a:t>
          </a:r>
        </a:p>
      </dgm:t>
    </dgm:pt>
    <dgm:pt modelId="{78E71C05-87A2-2D4B-A89B-DEB9E40ECC7E}" type="parTrans" cxnId="{2816E197-2F15-1048-BC06-BD2980B53B11}">
      <dgm:prSet/>
      <dgm:spPr/>
      <dgm:t>
        <a:bodyPr/>
        <a:lstStyle/>
        <a:p>
          <a:endParaRPr lang="en-GB"/>
        </a:p>
      </dgm:t>
    </dgm:pt>
    <dgm:pt modelId="{6701B51B-05A3-334A-A4E9-71A7789471EC}" type="sibTrans" cxnId="{2816E197-2F15-1048-BC06-BD2980B53B11}">
      <dgm:prSet/>
      <dgm:spPr/>
      <dgm:t>
        <a:bodyPr/>
        <a:lstStyle/>
        <a:p>
          <a:endParaRPr lang="en-GB"/>
        </a:p>
      </dgm:t>
    </dgm:pt>
    <dgm:pt modelId="{605326B9-5317-C84F-ACB5-FE75C937B5A4}">
      <dgm:prSet phldrT="[Text]"/>
      <dgm:spPr/>
      <dgm:t>
        <a:bodyPr/>
        <a:lstStyle/>
        <a:p>
          <a:r>
            <a:rPr lang="en-GB" dirty="0"/>
            <a:t>Mapping</a:t>
          </a:r>
        </a:p>
      </dgm:t>
    </dgm:pt>
    <dgm:pt modelId="{C74BEDD4-2D8A-614D-9218-DDDD0DBC6A6A}" type="parTrans" cxnId="{60200282-7491-384E-A8E7-86DC8CB7D776}">
      <dgm:prSet/>
      <dgm:spPr/>
      <dgm:t>
        <a:bodyPr/>
        <a:lstStyle/>
        <a:p>
          <a:endParaRPr lang="en-GB"/>
        </a:p>
      </dgm:t>
    </dgm:pt>
    <dgm:pt modelId="{C220E492-0E59-E846-93A5-5C166E73C7EB}" type="sibTrans" cxnId="{60200282-7491-384E-A8E7-86DC8CB7D776}">
      <dgm:prSet/>
      <dgm:spPr/>
      <dgm:t>
        <a:bodyPr/>
        <a:lstStyle/>
        <a:p>
          <a:endParaRPr lang="en-GB"/>
        </a:p>
      </dgm:t>
    </dgm:pt>
    <dgm:pt modelId="{ED3C39DE-A51E-E845-B801-1FEBA8F22E3D}">
      <dgm:prSet phldrT="[Text]"/>
      <dgm:spPr/>
      <dgm:t>
        <a:bodyPr/>
        <a:lstStyle/>
        <a:p>
          <a:r>
            <a:rPr lang="en-GB"/>
            <a:t>dFNC</a:t>
          </a:r>
          <a:endParaRPr lang="en-GB" dirty="0"/>
        </a:p>
      </dgm:t>
    </dgm:pt>
    <dgm:pt modelId="{9570FB04-907F-A344-8139-689CB61D60EB}" type="sibTrans" cxnId="{77882DF1-D6C9-C147-9678-958BED3BF12B}">
      <dgm:prSet/>
      <dgm:spPr/>
      <dgm:t>
        <a:bodyPr/>
        <a:lstStyle/>
        <a:p>
          <a:endParaRPr lang="en-GB"/>
        </a:p>
      </dgm:t>
    </dgm:pt>
    <dgm:pt modelId="{8D9A7D14-67DD-0E47-9345-611FEDF9E71F}" type="parTrans" cxnId="{77882DF1-D6C9-C147-9678-958BED3BF12B}">
      <dgm:prSet/>
      <dgm:spPr/>
      <dgm:t>
        <a:bodyPr/>
        <a:lstStyle/>
        <a:p>
          <a:endParaRPr lang="en-GB"/>
        </a:p>
      </dgm:t>
    </dgm:pt>
    <dgm:pt modelId="{CFDE9F72-FE8C-6942-A972-6EDADA353714}">
      <dgm:prSet/>
      <dgm:spPr/>
      <dgm:t>
        <a:bodyPr/>
        <a:lstStyle/>
        <a:p>
          <a:r>
            <a:rPr lang="en-US" dirty="0"/>
            <a:t>Data</a:t>
          </a:r>
        </a:p>
      </dgm:t>
    </dgm:pt>
    <dgm:pt modelId="{EFEF1738-39E1-7248-A5D0-D5C6D36561DB}" type="parTrans" cxnId="{22AD9A4A-307E-194F-9A69-595108F7BEE2}">
      <dgm:prSet/>
      <dgm:spPr/>
      <dgm:t>
        <a:bodyPr/>
        <a:lstStyle/>
        <a:p>
          <a:endParaRPr lang="en-US"/>
        </a:p>
      </dgm:t>
    </dgm:pt>
    <dgm:pt modelId="{D12CD5E0-311A-144E-ABD7-29C468431087}" type="sibTrans" cxnId="{22AD9A4A-307E-194F-9A69-595108F7BEE2}">
      <dgm:prSet/>
      <dgm:spPr/>
      <dgm:t>
        <a:bodyPr/>
        <a:lstStyle/>
        <a:p>
          <a:endParaRPr lang="en-US"/>
        </a:p>
      </dgm:t>
    </dgm:pt>
    <dgm:pt modelId="{6F8450D7-28FA-0646-8349-6DEEB0D6E610}">
      <dgm:prSet/>
      <dgm:spPr/>
      <dgm:t>
        <a:bodyPr/>
        <a:lstStyle/>
        <a:p>
          <a:r>
            <a:rPr lang="en-US" dirty="0"/>
            <a:t>Sliding window correlation</a:t>
          </a:r>
        </a:p>
      </dgm:t>
    </dgm:pt>
    <dgm:pt modelId="{D069F618-7874-A64F-9A65-E3AFA04E8AD5}" type="parTrans" cxnId="{8CFB4F98-D3C4-104D-8228-338FE5C5600D}">
      <dgm:prSet/>
      <dgm:spPr/>
      <dgm:t>
        <a:bodyPr/>
        <a:lstStyle/>
        <a:p>
          <a:endParaRPr lang="en-US"/>
        </a:p>
      </dgm:t>
    </dgm:pt>
    <dgm:pt modelId="{588D7C55-47F0-FD43-979A-35B516FFC6D3}" type="sibTrans" cxnId="{8CFB4F98-D3C4-104D-8228-338FE5C5600D}">
      <dgm:prSet/>
      <dgm:spPr/>
      <dgm:t>
        <a:bodyPr/>
        <a:lstStyle/>
        <a:p>
          <a:endParaRPr lang="en-US"/>
        </a:p>
      </dgm:t>
    </dgm:pt>
    <dgm:pt modelId="{6C40626C-A636-7644-83BA-CE07C1598A4C}">
      <dgm:prSet/>
      <dgm:spPr/>
      <dgm:t>
        <a:bodyPr/>
        <a:lstStyle/>
        <a:p>
          <a:r>
            <a:rPr lang="en-US" dirty="0"/>
            <a:t>Time step</a:t>
          </a:r>
        </a:p>
      </dgm:t>
    </dgm:pt>
    <dgm:pt modelId="{44CB97C4-A425-8743-AC68-56CED5C7DB56}" type="parTrans" cxnId="{5F954DA5-8803-664E-88BB-15AD8FC5D32C}">
      <dgm:prSet/>
      <dgm:spPr/>
      <dgm:t>
        <a:bodyPr/>
        <a:lstStyle/>
        <a:p>
          <a:endParaRPr lang="en-US"/>
        </a:p>
      </dgm:t>
    </dgm:pt>
    <dgm:pt modelId="{8CE4E7D6-3CF0-0D48-A5CD-E608ED0B2C64}" type="sibTrans" cxnId="{5F954DA5-8803-664E-88BB-15AD8FC5D32C}">
      <dgm:prSet/>
      <dgm:spPr/>
      <dgm:t>
        <a:bodyPr/>
        <a:lstStyle/>
        <a:p>
          <a:endParaRPr lang="en-US"/>
        </a:p>
      </dgm:t>
    </dgm:pt>
    <dgm:pt modelId="{C242B5D0-74EF-5941-BFE6-630300FECBB0}">
      <dgm:prSet/>
      <dgm:spPr/>
      <dgm:t>
        <a:bodyPr/>
        <a:lstStyle/>
        <a:p>
          <a:r>
            <a:rPr lang="en-US" dirty="0"/>
            <a:t>Vectorization</a:t>
          </a:r>
        </a:p>
      </dgm:t>
    </dgm:pt>
    <dgm:pt modelId="{AB61CA91-844B-0743-AC02-24655BF7DC20}" type="parTrans" cxnId="{75ADA48C-5D7B-A442-B52E-F7FEDC9A7C36}">
      <dgm:prSet/>
      <dgm:spPr/>
      <dgm:t>
        <a:bodyPr/>
        <a:lstStyle/>
        <a:p>
          <a:endParaRPr lang="en-US"/>
        </a:p>
      </dgm:t>
    </dgm:pt>
    <dgm:pt modelId="{DF23CE35-973B-534D-946E-CDB76D9A6DCA}" type="sibTrans" cxnId="{75ADA48C-5D7B-A442-B52E-F7FEDC9A7C36}">
      <dgm:prSet/>
      <dgm:spPr/>
      <dgm:t>
        <a:bodyPr/>
        <a:lstStyle/>
        <a:p>
          <a:endParaRPr lang="en-US"/>
        </a:p>
      </dgm:t>
    </dgm:pt>
    <dgm:pt modelId="{5B24DAA9-7931-0F43-9034-F928A03DDB0E}">
      <dgm:prSet phldrT="[Text]"/>
      <dgm:spPr/>
      <dgm:t>
        <a:bodyPr/>
        <a:lstStyle/>
        <a:p>
          <a:r>
            <a:rPr lang="en-GB" dirty="0"/>
            <a:t>Independent component analysis</a:t>
          </a:r>
        </a:p>
      </dgm:t>
    </dgm:pt>
    <dgm:pt modelId="{0733F613-0809-864D-B713-53ABFEAE3AF7}" type="parTrans" cxnId="{45D6E0FE-5DFB-5942-A2C1-F38BAA40E367}">
      <dgm:prSet/>
      <dgm:spPr/>
      <dgm:t>
        <a:bodyPr/>
        <a:lstStyle/>
        <a:p>
          <a:endParaRPr lang="en-US"/>
        </a:p>
      </dgm:t>
    </dgm:pt>
    <dgm:pt modelId="{9C8F4308-4632-8D45-866A-B67231C0E7C0}" type="sibTrans" cxnId="{45D6E0FE-5DFB-5942-A2C1-F38BAA40E367}">
      <dgm:prSet/>
      <dgm:spPr/>
      <dgm:t>
        <a:bodyPr/>
        <a:lstStyle/>
        <a:p>
          <a:endParaRPr lang="en-US"/>
        </a:p>
      </dgm:t>
    </dgm:pt>
    <dgm:pt modelId="{6EA1BAD9-5622-124A-8D97-D702FD0D83ED}">
      <dgm:prSet phldrT="[Text]"/>
      <dgm:spPr/>
      <dgm:t>
        <a:bodyPr/>
        <a:lstStyle/>
        <a:p>
          <a:r>
            <a:rPr lang="en-GB" dirty="0"/>
            <a:t>Estimator</a:t>
          </a:r>
        </a:p>
      </dgm:t>
    </dgm:pt>
    <dgm:pt modelId="{0696E374-83D3-2542-9B34-FF7608415789}" type="parTrans" cxnId="{A3619874-5010-8040-84FB-634C948B3877}">
      <dgm:prSet/>
      <dgm:spPr/>
      <dgm:t>
        <a:bodyPr/>
        <a:lstStyle/>
        <a:p>
          <a:endParaRPr lang="en-US"/>
        </a:p>
      </dgm:t>
    </dgm:pt>
    <dgm:pt modelId="{802433EA-1CB3-4540-878D-8EA5AE671ABB}" type="sibTrans" cxnId="{A3619874-5010-8040-84FB-634C948B3877}">
      <dgm:prSet/>
      <dgm:spPr/>
      <dgm:t>
        <a:bodyPr/>
        <a:lstStyle/>
        <a:p>
          <a:endParaRPr lang="en-US"/>
        </a:p>
      </dgm:t>
    </dgm:pt>
    <dgm:pt modelId="{8BAFA81E-BBD4-764E-AB88-5E774252A13A}">
      <dgm:prSet phldrT="[Text]"/>
      <dgm:spPr/>
      <dgm:t>
        <a:bodyPr/>
        <a:lstStyle/>
        <a:p>
          <a:r>
            <a:rPr lang="en-GB" dirty="0"/>
            <a:t>Joint entropy</a:t>
          </a:r>
        </a:p>
      </dgm:t>
    </dgm:pt>
    <dgm:pt modelId="{6A02107A-732D-BC41-AE5B-E5734189A320}" type="parTrans" cxnId="{AD9B4271-E089-314B-B7C1-C7250AD81D19}">
      <dgm:prSet/>
      <dgm:spPr/>
      <dgm:t>
        <a:bodyPr/>
        <a:lstStyle/>
        <a:p>
          <a:endParaRPr lang="en-US"/>
        </a:p>
      </dgm:t>
    </dgm:pt>
    <dgm:pt modelId="{B115C6F8-9FC9-224C-99B1-F40B8472BC2B}" type="sibTrans" cxnId="{AD9B4271-E089-314B-B7C1-C7250AD81D19}">
      <dgm:prSet/>
      <dgm:spPr/>
      <dgm:t>
        <a:bodyPr/>
        <a:lstStyle/>
        <a:p>
          <a:endParaRPr lang="en-US"/>
        </a:p>
      </dgm:t>
    </dgm:pt>
    <dgm:pt modelId="{3D5D9AED-D1C4-3140-92DB-A27F3741EBF6}">
      <dgm:prSet phldrT="[Text]"/>
      <dgm:spPr/>
      <dgm:t>
        <a:bodyPr/>
        <a:lstStyle/>
        <a:p>
          <a:r>
            <a:rPr lang="en-GB" dirty="0"/>
            <a:t>Component entropy</a:t>
          </a:r>
        </a:p>
      </dgm:t>
    </dgm:pt>
    <dgm:pt modelId="{EEE1C4EC-626D-014E-ABAA-C9A725A55543}" type="parTrans" cxnId="{DEC38CEE-02B0-0C4B-98C9-5057A96E7B81}">
      <dgm:prSet/>
      <dgm:spPr/>
      <dgm:t>
        <a:bodyPr/>
        <a:lstStyle/>
        <a:p>
          <a:endParaRPr lang="en-US"/>
        </a:p>
      </dgm:t>
    </dgm:pt>
    <dgm:pt modelId="{DDEEA6A7-1080-1547-8B92-D357732E1A1C}" type="sibTrans" cxnId="{DEC38CEE-02B0-0C4B-98C9-5057A96E7B81}">
      <dgm:prSet/>
      <dgm:spPr/>
      <dgm:t>
        <a:bodyPr/>
        <a:lstStyle/>
        <a:p>
          <a:endParaRPr lang="en-US"/>
        </a:p>
      </dgm:t>
    </dgm:pt>
    <dgm:pt modelId="{456ACCE9-CD11-C449-9074-4324005B47F9}">
      <dgm:prSet phldrT="[Text]"/>
      <dgm:spPr/>
      <dgm:t>
        <a:bodyPr/>
        <a:lstStyle/>
        <a:p>
          <a:r>
            <a:rPr lang="en-GB" dirty="0"/>
            <a:t>Dimensionality</a:t>
          </a:r>
        </a:p>
      </dgm:t>
    </dgm:pt>
    <dgm:pt modelId="{B9918C56-EAC6-4448-B547-8912C5722167}" type="parTrans" cxnId="{91161FAE-1AED-FD4A-97CC-A7F42164DDE7}">
      <dgm:prSet/>
      <dgm:spPr/>
      <dgm:t>
        <a:bodyPr/>
        <a:lstStyle/>
        <a:p>
          <a:endParaRPr lang="en-US"/>
        </a:p>
      </dgm:t>
    </dgm:pt>
    <dgm:pt modelId="{3FE1D074-8C28-7141-A258-D49F84BAA0D6}" type="sibTrans" cxnId="{91161FAE-1AED-FD4A-97CC-A7F42164DDE7}">
      <dgm:prSet/>
      <dgm:spPr/>
      <dgm:t>
        <a:bodyPr/>
        <a:lstStyle/>
        <a:p>
          <a:endParaRPr lang="en-US"/>
        </a:p>
      </dgm:t>
    </dgm:pt>
    <dgm:pt modelId="{A05074FC-5DAB-5944-91D7-35AA67521CAA}">
      <dgm:prSet phldrT="[Text]"/>
      <dgm:spPr/>
      <dgm:t>
        <a:bodyPr/>
        <a:lstStyle/>
        <a:p>
          <a:r>
            <a:rPr lang="en-GB" dirty="0" err="1"/>
            <a:t>Marčenko</a:t>
          </a:r>
          <a:r>
            <a:rPr lang="en-GB" dirty="0"/>
            <a:t>-Pasteur</a:t>
          </a:r>
        </a:p>
      </dgm:t>
    </dgm:pt>
    <dgm:pt modelId="{85247AC5-0518-5C48-A9B5-4C11CB00004E}" type="parTrans" cxnId="{5EEF91B3-E510-AE4F-9A11-A7C0E788B4B7}">
      <dgm:prSet/>
      <dgm:spPr/>
      <dgm:t>
        <a:bodyPr/>
        <a:lstStyle/>
        <a:p>
          <a:endParaRPr lang="en-US"/>
        </a:p>
      </dgm:t>
    </dgm:pt>
    <dgm:pt modelId="{2F1A90EC-BD70-CD4F-8ACB-4139C9A06262}" type="sibTrans" cxnId="{5EEF91B3-E510-AE4F-9A11-A7C0E788B4B7}">
      <dgm:prSet/>
      <dgm:spPr/>
      <dgm:t>
        <a:bodyPr/>
        <a:lstStyle/>
        <a:p>
          <a:endParaRPr lang="en-US"/>
        </a:p>
      </dgm:t>
    </dgm:pt>
    <dgm:pt modelId="{1AC36A7C-3BEF-2444-A18C-0EC478BAF236}">
      <dgm:prSet phldrT="[Text]"/>
      <dgm:spPr/>
      <dgm:t>
        <a:bodyPr/>
        <a:lstStyle/>
        <a:p>
          <a:r>
            <a:rPr lang="en-GB" dirty="0"/>
            <a:t>Elbow criterion</a:t>
          </a:r>
        </a:p>
      </dgm:t>
    </dgm:pt>
    <dgm:pt modelId="{105028F7-2768-8D45-9B98-20AE7EF1C4D5}" type="parTrans" cxnId="{DCF2387A-F866-E94D-A345-8150E12282E1}">
      <dgm:prSet/>
      <dgm:spPr/>
      <dgm:t>
        <a:bodyPr/>
        <a:lstStyle/>
        <a:p>
          <a:endParaRPr lang="en-US"/>
        </a:p>
      </dgm:t>
    </dgm:pt>
    <dgm:pt modelId="{36604C9F-A365-D148-A68F-DEE66B3323F6}" type="sibTrans" cxnId="{DCF2387A-F866-E94D-A345-8150E12282E1}">
      <dgm:prSet/>
      <dgm:spPr/>
      <dgm:t>
        <a:bodyPr/>
        <a:lstStyle/>
        <a:p>
          <a:endParaRPr lang="en-US"/>
        </a:p>
      </dgm:t>
    </dgm:pt>
    <dgm:pt modelId="{79EC27E3-5E2A-CD4D-B6D9-C61104E30DE6}">
      <dgm:prSet phldrT="[Text]"/>
      <dgm:spPr/>
      <dgm:t>
        <a:bodyPr/>
        <a:lstStyle/>
        <a:p>
          <a:r>
            <a:rPr lang="en-GB" dirty="0"/>
            <a:t>Clinical scores</a:t>
          </a:r>
        </a:p>
      </dgm:t>
    </dgm:pt>
    <dgm:pt modelId="{5EF30F3F-7AB4-114D-97B5-185ECB96EB6D}" type="parTrans" cxnId="{24108FBD-CD3F-7B4E-ACA3-9B421DBCFD3D}">
      <dgm:prSet/>
      <dgm:spPr/>
      <dgm:t>
        <a:bodyPr/>
        <a:lstStyle/>
        <a:p>
          <a:endParaRPr lang="en-US"/>
        </a:p>
      </dgm:t>
    </dgm:pt>
    <dgm:pt modelId="{A5E034EF-1F3D-604F-B831-1E2DE971478C}" type="sibTrans" cxnId="{24108FBD-CD3F-7B4E-ACA3-9B421DBCFD3D}">
      <dgm:prSet/>
      <dgm:spPr/>
      <dgm:t>
        <a:bodyPr/>
        <a:lstStyle/>
        <a:p>
          <a:endParaRPr lang="en-US"/>
        </a:p>
      </dgm:t>
    </dgm:pt>
    <dgm:pt modelId="{D74EAED1-9EA0-7F4B-B132-9AD1AC2EEF33}">
      <dgm:prSet phldrT="[Text]"/>
      <dgm:spPr/>
      <dgm:t>
        <a:bodyPr/>
        <a:lstStyle/>
        <a:p>
          <a:r>
            <a:rPr lang="en-GB" dirty="0"/>
            <a:t>Correlation</a:t>
          </a:r>
        </a:p>
      </dgm:t>
    </dgm:pt>
    <dgm:pt modelId="{8C6E18F4-B6F6-9F4F-BDCB-4B869F78055D}" type="parTrans" cxnId="{B094B79B-E009-D543-9D5C-63B4496FC695}">
      <dgm:prSet/>
      <dgm:spPr/>
      <dgm:t>
        <a:bodyPr/>
        <a:lstStyle/>
        <a:p>
          <a:endParaRPr lang="en-US"/>
        </a:p>
      </dgm:t>
    </dgm:pt>
    <dgm:pt modelId="{21A3B82D-6DEA-8341-8F4B-D4892026BE6C}" type="sibTrans" cxnId="{B094B79B-E009-D543-9D5C-63B4496FC695}">
      <dgm:prSet/>
      <dgm:spPr/>
      <dgm:t>
        <a:bodyPr/>
        <a:lstStyle/>
        <a:p>
          <a:endParaRPr lang="en-US"/>
        </a:p>
      </dgm:t>
    </dgm:pt>
    <dgm:pt modelId="{9F4A41BB-A48F-2C4B-ACC6-D12499CBD380}" type="pres">
      <dgm:prSet presAssocID="{D0C8BC6D-D47E-C446-8DC5-4B07C8B12BC1}" presName="linearFlow" presStyleCnt="0">
        <dgm:presLayoutVars>
          <dgm:dir/>
          <dgm:animLvl val="lvl"/>
          <dgm:resizeHandles val="exact"/>
        </dgm:presLayoutVars>
      </dgm:prSet>
      <dgm:spPr/>
    </dgm:pt>
    <dgm:pt modelId="{63C5F442-9F83-0943-B4C9-4D9DD509DF79}" type="pres">
      <dgm:prSet presAssocID="{ED3C39DE-A51E-E845-B801-1FEBA8F22E3D}" presName="composite" presStyleCnt="0"/>
      <dgm:spPr/>
    </dgm:pt>
    <dgm:pt modelId="{8D07E8B5-A970-4B48-9B99-E03788D23E6B}" type="pres">
      <dgm:prSet presAssocID="{ED3C39DE-A51E-E845-B801-1FEBA8F22E3D}" presName="parentText" presStyleLbl="alignNode1" presStyleIdx="0" presStyleCnt="5">
        <dgm:presLayoutVars>
          <dgm:chMax val="1"/>
          <dgm:bulletEnabled val="1"/>
        </dgm:presLayoutVars>
      </dgm:prSet>
      <dgm:spPr/>
    </dgm:pt>
    <dgm:pt modelId="{B6276CA7-8AC2-6445-AF19-BF31694CD613}" type="pres">
      <dgm:prSet presAssocID="{ED3C39DE-A51E-E845-B801-1FEBA8F22E3D}" presName="descendantText" presStyleLbl="alignAcc1" presStyleIdx="0" presStyleCnt="5">
        <dgm:presLayoutVars>
          <dgm:bulletEnabled val="1"/>
        </dgm:presLayoutVars>
      </dgm:prSet>
      <dgm:spPr/>
    </dgm:pt>
    <dgm:pt modelId="{E4850FA7-6202-7C40-8F9E-3CC452B01E9E}" type="pres">
      <dgm:prSet presAssocID="{9570FB04-907F-A344-8139-689CB61D60EB}" presName="sp" presStyleCnt="0"/>
      <dgm:spPr/>
    </dgm:pt>
    <dgm:pt modelId="{EEA62DBF-5A79-F04E-998A-5CC185453F46}" type="pres">
      <dgm:prSet presAssocID="{456ACCE9-CD11-C449-9074-4324005B47F9}" presName="composite" presStyleCnt="0"/>
      <dgm:spPr/>
    </dgm:pt>
    <dgm:pt modelId="{2A1284A3-D097-5149-B5B6-8523FF2BB8B4}" type="pres">
      <dgm:prSet presAssocID="{456ACCE9-CD11-C449-9074-4324005B47F9}" presName="parentText" presStyleLbl="alignNode1" presStyleIdx="1" presStyleCnt="5">
        <dgm:presLayoutVars>
          <dgm:chMax val="1"/>
          <dgm:bulletEnabled val="1"/>
        </dgm:presLayoutVars>
      </dgm:prSet>
      <dgm:spPr/>
    </dgm:pt>
    <dgm:pt modelId="{51B249CB-7C8A-4245-A360-C8A5C487DD9C}" type="pres">
      <dgm:prSet presAssocID="{456ACCE9-CD11-C449-9074-4324005B47F9}" presName="descendantText" presStyleLbl="alignAcc1" presStyleIdx="1" presStyleCnt="5">
        <dgm:presLayoutVars>
          <dgm:bulletEnabled val="1"/>
        </dgm:presLayoutVars>
      </dgm:prSet>
      <dgm:spPr/>
    </dgm:pt>
    <dgm:pt modelId="{CA38DCF0-4936-7B42-B68F-B542D7D35C6B}" type="pres">
      <dgm:prSet presAssocID="{3FE1D074-8C28-7141-A258-D49F84BAA0D6}" presName="sp" presStyleCnt="0"/>
      <dgm:spPr/>
    </dgm:pt>
    <dgm:pt modelId="{13C314C9-D6A3-1A4C-9502-662542BA2094}" type="pres">
      <dgm:prSet presAssocID="{605326B9-5317-C84F-ACB5-FE75C937B5A4}" presName="composite" presStyleCnt="0"/>
      <dgm:spPr/>
    </dgm:pt>
    <dgm:pt modelId="{F6A7C42F-978F-A447-89EE-8E18BC710EE6}" type="pres">
      <dgm:prSet presAssocID="{605326B9-5317-C84F-ACB5-FE75C937B5A4}" presName="parentText" presStyleLbl="alignNode1" presStyleIdx="2" presStyleCnt="5">
        <dgm:presLayoutVars>
          <dgm:chMax val="1"/>
          <dgm:bulletEnabled val="1"/>
        </dgm:presLayoutVars>
      </dgm:prSet>
      <dgm:spPr/>
    </dgm:pt>
    <dgm:pt modelId="{147325C1-0E6B-1E41-9F60-D62CC731D5FC}" type="pres">
      <dgm:prSet presAssocID="{605326B9-5317-C84F-ACB5-FE75C937B5A4}" presName="descendantText" presStyleLbl="alignAcc1" presStyleIdx="2" presStyleCnt="5">
        <dgm:presLayoutVars>
          <dgm:bulletEnabled val="1"/>
        </dgm:presLayoutVars>
      </dgm:prSet>
      <dgm:spPr/>
    </dgm:pt>
    <dgm:pt modelId="{D0E83DD1-D1DC-A24B-AD58-A9BB0F126236}" type="pres">
      <dgm:prSet presAssocID="{C220E492-0E59-E846-93A5-5C166E73C7EB}" presName="sp" presStyleCnt="0"/>
      <dgm:spPr/>
    </dgm:pt>
    <dgm:pt modelId="{FAAEAB10-4025-1046-B3CB-812AE2063386}" type="pres">
      <dgm:prSet presAssocID="{FC2CA656-A68F-244A-A3C0-6259CE209529}" presName="composite" presStyleCnt="0"/>
      <dgm:spPr/>
    </dgm:pt>
    <dgm:pt modelId="{4BD2E5FC-317D-474E-A848-02F152223332}" type="pres">
      <dgm:prSet presAssocID="{FC2CA656-A68F-244A-A3C0-6259CE209529}" presName="parentText" presStyleLbl="alignNode1" presStyleIdx="3" presStyleCnt="5">
        <dgm:presLayoutVars>
          <dgm:chMax val="1"/>
          <dgm:bulletEnabled val="1"/>
        </dgm:presLayoutVars>
      </dgm:prSet>
      <dgm:spPr/>
    </dgm:pt>
    <dgm:pt modelId="{16382083-CB3D-5746-B46C-8D82AA603000}" type="pres">
      <dgm:prSet presAssocID="{FC2CA656-A68F-244A-A3C0-6259CE209529}" presName="descendantText" presStyleLbl="alignAcc1" presStyleIdx="3" presStyleCnt="5">
        <dgm:presLayoutVars>
          <dgm:bulletEnabled val="1"/>
        </dgm:presLayoutVars>
      </dgm:prSet>
      <dgm:spPr/>
    </dgm:pt>
    <dgm:pt modelId="{B6B6AD42-76DA-4849-BA7E-FEF35A0557AC}" type="pres">
      <dgm:prSet presAssocID="{6701B51B-05A3-334A-A4E9-71A7789471EC}" presName="sp" presStyleCnt="0"/>
      <dgm:spPr/>
    </dgm:pt>
    <dgm:pt modelId="{B22CA0BD-4497-A34D-BF4C-88BB56C30B12}" type="pres">
      <dgm:prSet presAssocID="{79EC27E3-5E2A-CD4D-B6D9-C61104E30DE6}" presName="composite" presStyleCnt="0"/>
      <dgm:spPr/>
    </dgm:pt>
    <dgm:pt modelId="{4C5DD7D2-2854-5146-ADB0-FBA1DBC0DF7B}" type="pres">
      <dgm:prSet presAssocID="{79EC27E3-5E2A-CD4D-B6D9-C61104E30DE6}" presName="parentText" presStyleLbl="alignNode1" presStyleIdx="4" presStyleCnt="5">
        <dgm:presLayoutVars>
          <dgm:chMax val="1"/>
          <dgm:bulletEnabled val="1"/>
        </dgm:presLayoutVars>
      </dgm:prSet>
      <dgm:spPr/>
    </dgm:pt>
    <dgm:pt modelId="{0232C966-471C-1E47-96F7-20089CF73C39}" type="pres">
      <dgm:prSet presAssocID="{79EC27E3-5E2A-CD4D-B6D9-C61104E30DE6}" presName="descendantText" presStyleLbl="alignAcc1" presStyleIdx="4" presStyleCnt="5">
        <dgm:presLayoutVars>
          <dgm:bulletEnabled val="1"/>
        </dgm:presLayoutVars>
      </dgm:prSet>
      <dgm:spPr/>
    </dgm:pt>
  </dgm:ptLst>
  <dgm:cxnLst>
    <dgm:cxn modelId="{FB7E2308-95A4-404E-929E-CC325E225285}" type="presOf" srcId="{1AC36A7C-3BEF-2444-A18C-0EC478BAF236}" destId="{51B249CB-7C8A-4245-A360-C8A5C487DD9C}" srcOrd="0" destOrd="1" presId="urn:microsoft.com/office/officeart/2005/8/layout/chevron2"/>
    <dgm:cxn modelId="{983E3410-D283-1C4F-BE31-84C1030D3C37}" type="presOf" srcId="{5B24DAA9-7931-0F43-9034-F928A03DDB0E}" destId="{147325C1-0E6B-1E41-9F60-D62CC731D5FC}" srcOrd="0" destOrd="0" presId="urn:microsoft.com/office/officeart/2005/8/layout/chevron2"/>
    <dgm:cxn modelId="{64B7EC24-C7E6-D34B-A103-962A7CBFDCA9}" type="presOf" srcId="{FC2CA656-A68F-244A-A3C0-6259CE209529}" destId="{4BD2E5FC-317D-474E-A848-02F152223332}" srcOrd="0" destOrd="0" presId="urn:microsoft.com/office/officeart/2005/8/layout/chevron2"/>
    <dgm:cxn modelId="{E2B9D12A-D441-B643-8B50-3444D6D89010}" type="presOf" srcId="{C242B5D0-74EF-5941-BFE6-630300FECBB0}" destId="{B6276CA7-8AC2-6445-AF19-BF31694CD613}" srcOrd="0" destOrd="3" presId="urn:microsoft.com/office/officeart/2005/8/layout/chevron2"/>
    <dgm:cxn modelId="{2C9D7B2D-3F39-E04B-B3CF-E981CF88FCF8}" type="presOf" srcId="{605326B9-5317-C84F-ACB5-FE75C937B5A4}" destId="{F6A7C42F-978F-A447-89EE-8E18BC710EE6}" srcOrd="0" destOrd="0" presId="urn:microsoft.com/office/officeart/2005/8/layout/chevron2"/>
    <dgm:cxn modelId="{E4C56A3A-D0E5-DB49-A120-BA5C80A605A1}" type="presOf" srcId="{3D5D9AED-D1C4-3140-92DB-A27F3741EBF6}" destId="{16382083-CB3D-5746-B46C-8D82AA603000}" srcOrd="0" destOrd="2" presId="urn:microsoft.com/office/officeart/2005/8/layout/chevron2"/>
    <dgm:cxn modelId="{DBA1C53C-42A3-CE4B-92E8-675BEDD5E2E7}" type="presOf" srcId="{ED3C39DE-A51E-E845-B801-1FEBA8F22E3D}" destId="{8D07E8B5-A970-4B48-9B99-E03788D23E6B}" srcOrd="0" destOrd="0" presId="urn:microsoft.com/office/officeart/2005/8/layout/chevron2"/>
    <dgm:cxn modelId="{22AD9A4A-307E-194F-9A69-595108F7BEE2}" srcId="{ED3C39DE-A51E-E845-B801-1FEBA8F22E3D}" destId="{CFDE9F72-FE8C-6942-A972-6EDADA353714}" srcOrd="0" destOrd="0" parTransId="{EFEF1738-39E1-7248-A5D0-D5C6D36561DB}" sibTransId="{D12CD5E0-311A-144E-ABD7-29C468431087}"/>
    <dgm:cxn modelId="{82AB6266-21F5-C649-927F-61A114850E9B}" type="presOf" srcId="{D0C8BC6D-D47E-C446-8DC5-4B07C8B12BC1}" destId="{9F4A41BB-A48F-2C4B-ACC6-D12499CBD380}" srcOrd="0" destOrd="0" presId="urn:microsoft.com/office/officeart/2005/8/layout/chevron2"/>
    <dgm:cxn modelId="{AD9B4271-E089-314B-B7C1-C7250AD81D19}" srcId="{FC2CA656-A68F-244A-A3C0-6259CE209529}" destId="{8BAFA81E-BBD4-764E-AB88-5E774252A13A}" srcOrd="1" destOrd="0" parTransId="{6A02107A-732D-BC41-AE5B-E5734189A320}" sibTransId="{B115C6F8-9FC9-224C-99B1-F40B8472BC2B}"/>
    <dgm:cxn modelId="{A3619874-5010-8040-84FB-634C948B3877}" srcId="{FC2CA656-A68F-244A-A3C0-6259CE209529}" destId="{6EA1BAD9-5622-124A-8D97-D702FD0D83ED}" srcOrd="0" destOrd="0" parTransId="{0696E374-83D3-2542-9B34-FF7608415789}" sibTransId="{802433EA-1CB3-4540-878D-8EA5AE671ABB}"/>
    <dgm:cxn modelId="{914AA979-62D3-7244-9DF2-26C25C8EEE42}" type="presOf" srcId="{A05074FC-5DAB-5944-91D7-35AA67521CAA}" destId="{51B249CB-7C8A-4245-A360-C8A5C487DD9C}" srcOrd="0" destOrd="0" presId="urn:microsoft.com/office/officeart/2005/8/layout/chevron2"/>
    <dgm:cxn modelId="{DCF2387A-F866-E94D-A345-8150E12282E1}" srcId="{456ACCE9-CD11-C449-9074-4324005B47F9}" destId="{1AC36A7C-3BEF-2444-A18C-0EC478BAF236}" srcOrd="1" destOrd="0" parTransId="{105028F7-2768-8D45-9B98-20AE7EF1C4D5}" sibTransId="{36604C9F-A365-D148-A68F-DEE66B3323F6}"/>
    <dgm:cxn modelId="{60200282-7491-384E-A8E7-86DC8CB7D776}" srcId="{D0C8BC6D-D47E-C446-8DC5-4B07C8B12BC1}" destId="{605326B9-5317-C84F-ACB5-FE75C937B5A4}" srcOrd="2" destOrd="0" parTransId="{C74BEDD4-2D8A-614D-9218-DDDD0DBC6A6A}" sibTransId="{C220E492-0E59-E846-93A5-5C166E73C7EB}"/>
    <dgm:cxn modelId="{75ADA48C-5D7B-A442-B52E-F7FEDC9A7C36}" srcId="{ED3C39DE-A51E-E845-B801-1FEBA8F22E3D}" destId="{C242B5D0-74EF-5941-BFE6-630300FECBB0}" srcOrd="3" destOrd="0" parTransId="{AB61CA91-844B-0743-AC02-24655BF7DC20}" sibTransId="{DF23CE35-973B-534D-946E-CDB76D9A6DCA}"/>
    <dgm:cxn modelId="{C66ABF8D-6FB6-C74F-9749-9F6807E8C539}" type="presOf" srcId="{CFDE9F72-FE8C-6942-A972-6EDADA353714}" destId="{B6276CA7-8AC2-6445-AF19-BF31694CD613}" srcOrd="0" destOrd="0" presId="urn:microsoft.com/office/officeart/2005/8/layout/chevron2"/>
    <dgm:cxn modelId="{D1C7D78F-1E97-D246-8798-EA1FAAFA756A}" type="presOf" srcId="{D74EAED1-9EA0-7F4B-B132-9AD1AC2EEF33}" destId="{0232C966-471C-1E47-96F7-20089CF73C39}" srcOrd="0" destOrd="0" presId="urn:microsoft.com/office/officeart/2005/8/layout/chevron2"/>
    <dgm:cxn modelId="{2816E197-2F15-1048-BC06-BD2980B53B11}" srcId="{D0C8BC6D-D47E-C446-8DC5-4B07C8B12BC1}" destId="{FC2CA656-A68F-244A-A3C0-6259CE209529}" srcOrd="3" destOrd="0" parTransId="{78E71C05-87A2-2D4B-A89B-DEB9E40ECC7E}" sibTransId="{6701B51B-05A3-334A-A4E9-71A7789471EC}"/>
    <dgm:cxn modelId="{8CFB4F98-D3C4-104D-8228-338FE5C5600D}" srcId="{ED3C39DE-A51E-E845-B801-1FEBA8F22E3D}" destId="{6F8450D7-28FA-0646-8349-6DEEB0D6E610}" srcOrd="1" destOrd="0" parTransId="{D069F618-7874-A64F-9A65-E3AFA04E8AD5}" sibTransId="{588D7C55-47F0-FD43-979A-35B516FFC6D3}"/>
    <dgm:cxn modelId="{B094B79B-E009-D543-9D5C-63B4496FC695}" srcId="{79EC27E3-5E2A-CD4D-B6D9-C61104E30DE6}" destId="{D74EAED1-9EA0-7F4B-B132-9AD1AC2EEF33}" srcOrd="0" destOrd="0" parTransId="{8C6E18F4-B6F6-9F4F-BDCB-4B869F78055D}" sibTransId="{21A3B82D-6DEA-8341-8F4B-D4892026BE6C}"/>
    <dgm:cxn modelId="{D6A57DA4-ABFB-3A46-8B3A-BE229F35A65C}" type="presOf" srcId="{6F8450D7-28FA-0646-8349-6DEEB0D6E610}" destId="{B6276CA7-8AC2-6445-AF19-BF31694CD613}" srcOrd="0" destOrd="1" presId="urn:microsoft.com/office/officeart/2005/8/layout/chevron2"/>
    <dgm:cxn modelId="{5F954DA5-8803-664E-88BB-15AD8FC5D32C}" srcId="{ED3C39DE-A51E-E845-B801-1FEBA8F22E3D}" destId="{6C40626C-A636-7644-83BA-CE07C1598A4C}" srcOrd="2" destOrd="0" parTransId="{44CB97C4-A425-8743-AC68-56CED5C7DB56}" sibTransId="{8CE4E7D6-3CF0-0D48-A5CD-E608ED0B2C64}"/>
    <dgm:cxn modelId="{91161FAE-1AED-FD4A-97CC-A7F42164DDE7}" srcId="{D0C8BC6D-D47E-C446-8DC5-4B07C8B12BC1}" destId="{456ACCE9-CD11-C449-9074-4324005B47F9}" srcOrd="1" destOrd="0" parTransId="{B9918C56-EAC6-4448-B547-8912C5722167}" sibTransId="{3FE1D074-8C28-7141-A258-D49F84BAA0D6}"/>
    <dgm:cxn modelId="{5EEF91B3-E510-AE4F-9A11-A7C0E788B4B7}" srcId="{456ACCE9-CD11-C449-9074-4324005B47F9}" destId="{A05074FC-5DAB-5944-91D7-35AA67521CAA}" srcOrd="0" destOrd="0" parTransId="{85247AC5-0518-5C48-A9B5-4C11CB00004E}" sibTransId="{2F1A90EC-BD70-CD4F-8ACB-4139C9A06262}"/>
    <dgm:cxn modelId="{24108FBD-CD3F-7B4E-ACA3-9B421DBCFD3D}" srcId="{D0C8BC6D-D47E-C446-8DC5-4B07C8B12BC1}" destId="{79EC27E3-5E2A-CD4D-B6D9-C61104E30DE6}" srcOrd="4" destOrd="0" parTransId="{5EF30F3F-7AB4-114D-97B5-185ECB96EB6D}" sibTransId="{A5E034EF-1F3D-604F-B831-1E2DE971478C}"/>
    <dgm:cxn modelId="{FB4F97DA-325A-DB4C-AAE2-B25953BA0D44}" type="presOf" srcId="{8BAFA81E-BBD4-764E-AB88-5E774252A13A}" destId="{16382083-CB3D-5746-B46C-8D82AA603000}" srcOrd="0" destOrd="1" presId="urn:microsoft.com/office/officeart/2005/8/layout/chevron2"/>
    <dgm:cxn modelId="{538C8FE4-256A-664A-A765-FA701FA99DCD}" type="presOf" srcId="{456ACCE9-CD11-C449-9074-4324005B47F9}" destId="{2A1284A3-D097-5149-B5B6-8523FF2BB8B4}" srcOrd="0" destOrd="0" presId="urn:microsoft.com/office/officeart/2005/8/layout/chevron2"/>
    <dgm:cxn modelId="{2DDC9CE4-1E5E-364C-A300-86915E27C075}" type="presOf" srcId="{6C40626C-A636-7644-83BA-CE07C1598A4C}" destId="{B6276CA7-8AC2-6445-AF19-BF31694CD613}" srcOrd="0" destOrd="2" presId="urn:microsoft.com/office/officeart/2005/8/layout/chevron2"/>
    <dgm:cxn modelId="{528B84E7-EC7E-7F48-B323-CAF78C045B89}" type="presOf" srcId="{79EC27E3-5E2A-CD4D-B6D9-C61104E30DE6}" destId="{4C5DD7D2-2854-5146-ADB0-FBA1DBC0DF7B}" srcOrd="0" destOrd="0" presId="urn:microsoft.com/office/officeart/2005/8/layout/chevron2"/>
    <dgm:cxn modelId="{1D93BEED-C035-C340-9030-D41400055A25}" type="presOf" srcId="{6EA1BAD9-5622-124A-8D97-D702FD0D83ED}" destId="{16382083-CB3D-5746-B46C-8D82AA603000}" srcOrd="0" destOrd="0" presId="urn:microsoft.com/office/officeart/2005/8/layout/chevron2"/>
    <dgm:cxn modelId="{DEC38CEE-02B0-0C4B-98C9-5057A96E7B81}" srcId="{FC2CA656-A68F-244A-A3C0-6259CE209529}" destId="{3D5D9AED-D1C4-3140-92DB-A27F3741EBF6}" srcOrd="2" destOrd="0" parTransId="{EEE1C4EC-626D-014E-ABAA-C9A725A55543}" sibTransId="{DDEEA6A7-1080-1547-8B92-D357732E1A1C}"/>
    <dgm:cxn modelId="{77882DF1-D6C9-C147-9678-958BED3BF12B}" srcId="{D0C8BC6D-D47E-C446-8DC5-4B07C8B12BC1}" destId="{ED3C39DE-A51E-E845-B801-1FEBA8F22E3D}" srcOrd="0" destOrd="0" parTransId="{8D9A7D14-67DD-0E47-9345-611FEDF9E71F}" sibTransId="{9570FB04-907F-A344-8139-689CB61D60EB}"/>
    <dgm:cxn modelId="{45D6E0FE-5DFB-5942-A2C1-F38BAA40E367}" srcId="{605326B9-5317-C84F-ACB5-FE75C937B5A4}" destId="{5B24DAA9-7931-0F43-9034-F928A03DDB0E}" srcOrd="0" destOrd="0" parTransId="{0733F613-0809-864D-B713-53ABFEAE3AF7}" sibTransId="{9C8F4308-4632-8D45-866A-B67231C0E7C0}"/>
    <dgm:cxn modelId="{05F934BD-5A47-9541-8FF0-128EB2BB662B}" type="presParOf" srcId="{9F4A41BB-A48F-2C4B-ACC6-D12499CBD380}" destId="{63C5F442-9F83-0943-B4C9-4D9DD509DF79}" srcOrd="0" destOrd="0" presId="urn:microsoft.com/office/officeart/2005/8/layout/chevron2"/>
    <dgm:cxn modelId="{11812811-F161-3645-954F-31B374343E4F}" type="presParOf" srcId="{63C5F442-9F83-0943-B4C9-4D9DD509DF79}" destId="{8D07E8B5-A970-4B48-9B99-E03788D23E6B}" srcOrd="0" destOrd="0" presId="urn:microsoft.com/office/officeart/2005/8/layout/chevron2"/>
    <dgm:cxn modelId="{0592F984-D893-474D-BA6E-4F5911D2814B}" type="presParOf" srcId="{63C5F442-9F83-0943-B4C9-4D9DD509DF79}" destId="{B6276CA7-8AC2-6445-AF19-BF31694CD613}" srcOrd="1" destOrd="0" presId="urn:microsoft.com/office/officeart/2005/8/layout/chevron2"/>
    <dgm:cxn modelId="{042AD2F4-53FF-8042-8873-94CF34C32236}" type="presParOf" srcId="{9F4A41BB-A48F-2C4B-ACC6-D12499CBD380}" destId="{E4850FA7-6202-7C40-8F9E-3CC452B01E9E}" srcOrd="1" destOrd="0" presId="urn:microsoft.com/office/officeart/2005/8/layout/chevron2"/>
    <dgm:cxn modelId="{63AE7D34-A629-F142-B3AE-5A5F5E5EEF21}" type="presParOf" srcId="{9F4A41BB-A48F-2C4B-ACC6-D12499CBD380}" destId="{EEA62DBF-5A79-F04E-998A-5CC185453F46}" srcOrd="2" destOrd="0" presId="urn:microsoft.com/office/officeart/2005/8/layout/chevron2"/>
    <dgm:cxn modelId="{70229188-567A-9F41-A06E-4E1556D664B8}" type="presParOf" srcId="{EEA62DBF-5A79-F04E-998A-5CC185453F46}" destId="{2A1284A3-D097-5149-B5B6-8523FF2BB8B4}" srcOrd="0" destOrd="0" presId="urn:microsoft.com/office/officeart/2005/8/layout/chevron2"/>
    <dgm:cxn modelId="{C5A70678-2BD5-8B4D-B9B5-AC0106339AF0}" type="presParOf" srcId="{EEA62DBF-5A79-F04E-998A-5CC185453F46}" destId="{51B249CB-7C8A-4245-A360-C8A5C487DD9C}" srcOrd="1" destOrd="0" presId="urn:microsoft.com/office/officeart/2005/8/layout/chevron2"/>
    <dgm:cxn modelId="{B8632888-1651-C344-B1F3-D93611690D7D}" type="presParOf" srcId="{9F4A41BB-A48F-2C4B-ACC6-D12499CBD380}" destId="{CA38DCF0-4936-7B42-B68F-B542D7D35C6B}" srcOrd="3" destOrd="0" presId="urn:microsoft.com/office/officeart/2005/8/layout/chevron2"/>
    <dgm:cxn modelId="{1EB04602-5F28-C64C-8FED-2C26B7B11447}" type="presParOf" srcId="{9F4A41BB-A48F-2C4B-ACC6-D12499CBD380}" destId="{13C314C9-D6A3-1A4C-9502-662542BA2094}" srcOrd="4" destOrd="0" presId="urn:microsoft.com/office/officeart/2005/8/layout/chevron2"/>
    <dgm:cxn modelId="{AA280A7F-AFE3-4B4F-BDF2-7E737F27279E}" type="presParOf" srcId="{13C314C9-D6A3-1A4C-9502-662542BA2094}" destId="{F6A7C42F-978F-A447-89EE-8E18BC710EE6}" srcOrd="0" destOrd="0" presId="urn:microsoft.com/office/officeart/2005/8/layout/chevron2"/>
    <dgm:cxn modelId="{55CD1A15-B169-D948-ADCF-01E910241D14}" type="presParOf" srcId="{13C314C9-D6A3-1A4C-9502-662542BA2094}" destId="{147325C1-0E6B-1E41-9F60-D62CC731D5FC}" srcOrd="1" destOrd="0" presId="urn:microsoft.com/office/officeart/2005/8/layout/chevron2"/>
    <dgm:cxn modelId="{416D3270-DD2D-C446-AF16-1DD81F333BC3}" type="presParOf" srcId="{9F4A41BB-A48F-2C4B-ACC6-D12499CBD380}" destId="{D0E83DD1-D1DC-A24B-AD58-A9BB0F126236}" srcOrd="5" destOrd="0" presId="urn:microsoft.com/office/officeart/2005/8/layout/chevron2"/>
    <dgm:cxn modelId="{78BE8B01-2571-B040-8C38-E82949ED5A16}" type="presParOf" srcId="{9F4A41BB-A48F-2C4B-ACC6-D12499CBD380}" destId="{FAAEAB10-4025-1046-B3CB-812AE2063386}" srcOrd="6" destOrd="0" presId="urn:microsoft.com/office/officeart/2005/8/layout/chevron2"/>
    <dgm:cxn modelId="{656731C6-66A9-D54A-AFC9-0A6511D434FE}" type="presParOf" srcId="{FAAEAB10-4025-1046-B3CB-812AE2063386}" destId="{4BD2E5FC-317D-474E-A848-02F152223332}" srcOrd="0" destOrd="0" presId="urn:microsoft.com/office/officeart/2005/8/layout/chevron2"/>
    <dgm:cxn modelId="{B2190086-0B37-CF4A-BABE-9F988FF698C1}" type="presParOf" srcId="{FAAEAB10-4025-1046-B3CB-812AE2063386}" destId="{16382083-CB3D-5746-B46C-8D82AA603000}" srcOrd="1" destOrd="0" presId="urn:microsoft.com/office/officeart/2005/8/layout/chevron2"/>
    <dgm:cxn modelId="{22C12E7C-F73A-B444-A830-33F56EBF7616}" type="presParOf" srcId="{9F4A41BB-A48F-2C4B-ACC6-D12499CBD380}" destId="{B6B6AD42-76DA-4849-BA7E-FEF35A0557AC}" srcOrd="7" destOrd="0" presId="urn:microsoft.com/office/officeart/2005/8/layout/chevron2"/>
    <dgm:cxn modelId="{77EC2825-6B3C-BD45-B1FE-252B3DB6DEA8}" type="presParOf" srcId="{9F4A41BB-A48F-2C4B-ACC6-D12499CBD380}" destId="{B22CA0BD-4497-A34D-BF4C-88BB56C30B12}" srcOrd="8" destOrd="0" presId="urn:microsoft.com/office/officeart/2005/8/layout/chevron2"/>
    <dgm:cxn modelId="{6E4A5C99-AA9D-D142-85F7-2F713C23F576}" type="presParOf" srcId="{B22CA0BD-4497-A34D-BF4C-88BB56C30B12}" destId="{4C5DD7D2-2854-5146-ADB0-FBA1DBC0DF7B}" srcOrd="0" destOrd="0" presId="urn:microsoft.com/office/officeart/2005/8/layout/chevron2"/>
    <dgm:cxn modelId="{AC7CEEF1-A2B8-9549-BC68-79EBFC460CB7}" type="presParOf" srcId="{B22CA0BD-4497-A34D-BF4C-88BB56C30B12}" destId="{0232C966-471C-1E47-96F7-20089CF73C39}"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DD8FE8-3E5B-2F47-84FD-BAE4B8FD78A9}">
      <dsp:nvSpPr>
        <dsp:cNvPr id="0" name=""/>
        <dsp:cNvSpPr/>
      </dsp:nvSpPr>
      <dsp:spPr>
        <a:xfrm rot="5400000">
          <a:off x="754203" y="196106"/>
          <a:ext cx="1300882" cy="9106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t>dFNC</a:t>
          </a:r>
          <a:endParaRPr lang="en-GB" sz="1100" kern="1200" dirty="0"/>
        </a:p>
      </dsp:txBody>
      <dsp:txXfrm rot="-5400000">
        <a:off x="949335" y="456283"/>
        <a:ext cx="910618" cy="390264"/>
      </dsp:txXfrm>
    </dsp:sp>
    <dsp:sp modelId="{30CE6F31-C046-2948-BF7A-6AEE13AF9932}">
      <dsp:nvSpPr>
        <dsp:cNvPr id="0" name=""/>
        <dsp:cNvSpPr/>
      </dsp:nvSpPr>
      <dsp:spPr>
        <a:xfrm rot="5400000">
          <a:off x="1470641" y="400899"/>
          <a:ext cx="845573" cy="45723"/>
        </a:xfrm>
        <a:prstGeom prst="round2Same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D07E8B5-A970-4B48-9B99-E03788D23E6B}">
      <dsp:nvSpPr>
        <dsp:cNvPr id="0" name=""/>
        <dsp:cNvSpPr/>
      </dsp:nvSpPr>
      <dsp:spPr>
        <a:xfrm rot="5400000">
          <a:off x="754203" y="1294801"/>
          <a:ext cx="1300882" cy="9106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Dimensionality</a:t>
          </a:r>
        </a:p>
      </dsp:txBody>
      <dsp:txXfrm rot="-5400000">
        <a:off x="949335" y="1554978"/>
        <a:ext cx="910618" cy="390264"/>
      </dsp:txXfrm>
    </dsp:sp>
    <dsp:sp modelId="{B6276CA7-8AC2-6445-AF19-BF31694CD613}">
      <dsp:nvSpPr>
        <dsp:cNvPr id="0" name=""/>
        <dsp:cNvSpPr/>
      </dsp:nvSpPr>
      <dsp:spPr>
        <a:xfrm rot="16200000" flipV="1">
          <a:off x="1455936" y="1509637"/>
          <a:ext cx="845573" cy="25637"/>
        </a:xfrm>
        <a:prstGeom prst="round2Same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6A7C42F-978F-A447-89EE-8E18BC710EE6}">
      <dsp:nvSpPr>
        <dsp:cNvPr id="0" name=""/>
        <dsp:cNvSpPr/>
      </dsp:nvSpPr>
      <dsp:spPr>
        <a:xfrm rot="5400000">
          <a:off x="754203" y="2393496"/>
          <a:ext cx="1300882" cy="9106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Mapping</a:t>
          </a:r>
        </a:p>
      </dsp:txBody>
      <dsp:txXfrm rot="-5400000">
        <a:off x="949335" y="2653673"/>
        <a:ext cx="910618" cy="390264"/>
      </dsp:txXfrm>
    </dsp:sp>
    <dsp:sp modelId="{147325C1-0E6B-1E41-9F60-D62CC731D5FC}">
      <dsp:nvSpPr>
        <dsp:cNvPr id="0" name=""/>
        <dsp:cNvSpPr/>
      </dsp:nvSpPr>
      <dsp:spPr>
        <a:xfrm rot="16200000" flipV="1">
          <a:off x="1463935" y="2602869"/>
          <a:ext cx="845573" cy="36562"/>
        </a:xfrm>
        <a:prstGeom prst="round2Same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BD2E5FC-317D-474E-A848-02F152223332}">
      <dsp:nvSpPr>
        <dsp:cNvPr id="0" name=""/>
        <dsp:cNvSpPr/>
      </dsp:nvSpPr>
      <dsp:spPr>
        <a:xfrm rot="5400000">
          <a:off x="754203" y="3492191"/>
          <a:ext cx="1300882" cy="9106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Quantification</a:t>
          </a:r>
        </a:p>
      </dsp:txBody>
      <dsp:txXfrm rot="-5400000">
        <a:off x="949335" y="3752368"/>
        <a:ext cx="910618" cy="390264"/>
      </dsp:txXfrm>
    </dsp:sp>
    <dsp:sp modelId="{16382083-CB3D-5746-B46C-8D82AA603000}">
      <dsp:nvSpPr>
        <dsp:cNvPr id="0" name=""/>
        <dsp:cNvSpPr/>
      </dsp:nvSpPr>
      <dsp:spPr>
        <a:xfrm rot="5400000">
          <a:off x="1463935" y="3701564"/>
          <a:ext cx="845573" cy="36562"/>
        </a:xfrm>
        <a:prstGeom prst="round2Same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1686A85-0AAA-CD41-9C05-7A86907128D7}">
      <dsp:nvSpPr>
        <dsp:cNvPr id="0" name=""/>
        <dsp:cNvSpPr/>
      </dsp:nvSpPr>
      <dsp:spPr>
        <a:xfrm rot="5400000">
          <a:off x="754203" y="4590886"/>
          <a:ext cx="1300882" cy="9106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Clinical scores</a:t>
          </a:r>
        </a:p>
      </dsp:txBody>
      <dsp:txXfrm rot="-5400000">
        <a:off x="949335" y="4851063"/>
        <a:ext cx="910618" cy="390264"/>
      </dsp:txXfrm>
    </dsp:sp>
    <dsp:sp modelId="{C314EFA7-765F-4F4C-9FEA-882DAF21E77C}">
      <dsp:nvSpPr>
        <dsp:cNvPr id="0" name=""/>
        <dsp:cNvSpPr/>
      </dsp:nvSpPr>
      <dsp:spPr>
        <a:xfrm rot="16200000" flipV="1">
          <a:off x="1409102" y="4793031"/>
          <a:ext cx="845573" cy="51019"/>
        </a:xfrm>
        <a:prstGeom prst="round2SameRect">
          <a:avLst/>
        </a:prstGeom>
        <a:noFill/>
        <a:ln w="12700" cap="flat" cmpd="sng" algn="ctr">
          <a:solidFill>
            <a:schemeClr val="accent1">
              <a:hueOff val="0"/>
              <a:satOff val="0"/>
              <a:lumOff val="0"/>
              <a:alpha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7E8B5-A970-4B48-9B99-E03788D23E6B}">
      <dsp:nvSpPr>
        <dsp:cNvPr id="0" name=""/>
        <dsp:cNvSpPr/>
      </dsp:nvSpPr>
      <dsp:spPr>
        <a:xfrm rot="5400000">
          <a:off x="-183076" y="184890"/>
          <a:ext cx="1220509" cy="8543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dFNC</a:t>
          </a:r>
          <a:endParaRPr lang="en-GB" sz="1000" kern="1200" dirty="0"/>
        </a:p>
      </dsp:txBody>
      <dsp:txXfrm rot="-5400000">
        <a:off x="1" y="428991"/>
        <a:ext cx="854356" cy="366153"/>
      </dsp:txXfrm>
    </dsp:sp>
    <dsp:sp modelId="{B6276CA7-8AC2-6445-AF19-BF31694CD613}">
      <dsp:nvSpPr>
        <dsp:cNvPr id="0" name=""/>
        <dsp:cNvSpPr/>
      </dsp:nvSpPr>
      <dsp:spPr>
        <a:xfrm rot="5400000">
          <a:off x="1601405" y="-745234"/>
          <a:ext cx="793331" cy="22874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Data</a:t>
          </a:r>
        </a:p>
        <a:p>
          <a:pPr marL="57150" lvl="1" indent="-57150" algn="l" defTabSz="488950">
            <a:lnSpc>
              <a:spcPct val="90000"/>
            </a:lnSpc>
            <a:spcBef>
              <a:spcPct val="0"/>
            </a:spcBef>
            <a:spcAft>
              <a:spcPct val="15000"/>
            </a:spcAft>
            <a:buChar char="•"/>
          </a:pPr>
          <a:r>
            <a:rPr lang="en-US" sz="1100" kern="1200" dirty="0"/>
            <a:t>Sliding window correlation</a:t>
          </a:r>
        </a:p>
        <a:p>
          <a:pPr marL="57150" lvl="1" indent="-57150" algn="l" defTabSz="488950">
            <a:lnSpc>
              <a:spcPct val="90000"/>
            </a:lnSpc>
            <a:spcBef>
              <a:spcPct val="0"/>
            </a:spcBef>
            <a:spcAft>
              <a:spcPct val="15000"/>
            </a:spcAft>
            <a:buChar char="•"/>
          </a:pPr>
          <a:r>
            <a:rPr lang="en-US" sz="1100" kern="1200" dirty="0"/>
            <a:t>Time step</a:t>
          </a:r>
        </a:p>
        <a:p>
          <a:pPr marL="57150" lvl="1" indent="-57150" algn="l" defTabSz="488950">
            <a:lnSpc>
              <a:spcPct val="90000"/>
            </a:lnSpc>
            <a:spcBef>
              <a:spcPct val="0"/>
            </a:spcBef>
            <a:spcAft>
              <a:spcPct val="15000"/>
            </a:spcAft>
            <a:buChar char="•"/>
          </a:pPr>
          <a:r>
            <a:rPr lang="en-US" sz="1100" kern="1200" dirty="0"/>
            <a:t>Vectorization</a:t>
          </a:r>
        </a:p>
      </dsp:txBody>
      <dsp:txXfrm rot="-5400000">
        <a:off x="854357" y="40541"/>
        <a:ext cx="2248701" cy="715877"/>
      </dsp:txXfrm>
    </dsp:sp>
    <dsp:sp modelId="{2A1284A3-D097-5149-B5B6-8523FF2BB8B4}">
      <dsp:nvSpPr>
        <dsp:cNvPr id="0" name=""/>
        <dsp:cNvSpPr/>
      </dsp:nvSpPr>
      <dsp:spPr>
        <a:xfrm rot="5400000">
          <a:off x="-183076" y="1231984"/>
          <a:ext cx="1220509" cy="8543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Dimensionality</a:t>
          </a:r>
        </a:p>
      </dsp:txBody>
      <dsp:txXfrm rot="-5400000">
        <a:off x="1" y="1476085"/>
        <a:ext cx="854356" cy="366153"/>
      </dsp:txXfrm>
    </dsp:sp>
    <dsp:sp modelId="{51B249CB-7C8A-4245-A360-C8A5C487DD9C}">
      <dsp:nvSpPr>
        <dsp:cNvPr id="0" name=""/>
        <dsp:cNvSpPr/>
      </dsp:nvSpPr>
      <dsp:spPr>
        <a:xfrm rot="5400000">
          <a:off x="1601405" y="301859"/>
          <a:ext cx="793331" cy="22874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GB" sz="1100" kern="1200" dirty="0" err="1"/>
            <a:t>Marčenko</a:t>
          </a:r>
          <a:r>
            <a:rPr lang="en-GB" sz="1100" kern="1200" dirty="0"/>
            <a:t>-Pasteur</a:t>
          </a:r>
        </a:p>
        <a:p>
          <a:pPr marL="57150" lvl="1" indent="-57150" algn="l" defTabSz="488950">
            <a:lnSpc>
              <a:spcPct val="90000"/>
            </a:lnSpc>
            <a:spcBef>
              <a:spcPct val="0"/>
            </a:spcBef>
            <a:spcAft>
              <a:spcPct val="15000"/>
            </a:spcAft>
            <a:buChar char="•"/>
          </a:pPr>
          <a:r>
            <a:rPr lang="en-GB" sz="1100" kern="1200" dirty="0"/>
            <a:t>Elbow criterion</a:t>
          </a:r>
        </a:p>
      </dsp:txBody>
      <dsp:txXfrm rot="-5400000">
        <a:off x="854357" y="1087635"/>
        <a:ext cx="2248701" cy="715877"/>
      </dsp:txXfrm>
    </dsp:sp>
    <dsp:sp modelId="{F6A7C42F-978F-A447-89EE-8E18BC710EE6}">
      <dsp:nvSpPr>
        <dsp:cNvPr id="0" name=""/>
        <dsp:cNvSpPr/>
      </dsp:nvSpPr>
      <dsp:spPr>
        <a:xfrm rot="5400000">
          <a:off x="-183076" y="2279078"/>
          <a:ext cx="1220509" cy="8543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Mapping</a:t>
          </a:r>
        </a:p>
      </dsp:txBody>
      <dsp:txXfrm rot="-5400000">
        <a:off x="1" y="2523179"/>
        <a:ext cx="854356" cy="366153"/>
      </dsp:txXfrm>
    </dsp:sp>
    <dsp:sp modelId="{147325C1-0E6B-1E41-9F60-D62CC731D5FC}">
      <dsp:nvSpPr>
        <dsp:cNvPr id="0" name=""/>
        <dsp:cNvSpPr/>
      </dsp:nvSpPr>
      <dsp:spPr>
        <a:xfrm rot="5400000">
          <a:off x="1601405" y="1348953"/>
          <a:ext cx="793331" cy="22874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GB" sz="1100" kern="1200" dirty="0"/>
            <a:t>Independent component analysis</a:t>
          </a:r>
        </a:p>
      </dsp:txBody>
      <dsp:txXfrm rot="-5400000">
        <a:off x="854357" y="2134729"/>
        <a:ext cx="2248701" cy="715877"/>
      </dsp:txXfrm>
    </dsp:sp>
    <dsp:sp modelId="{4BD2E5FC-317D-474E-A848-02F152223332}">
      <dsp:nvSpPr>
        <dsp:cNvPr id="0" name=""/>
        <dsp:cNvSpPr/>
      </dsp:nvSpPr>
      <dsp:spPr>
        <a:xfrm rot="5400000">
          <a:off x="-183076" y="3326171"/>
          <a:ext cx="1220509" cy="8543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Entropy</a:t>
          </a:r>
        </a:p>
      </dsp:txBody>
      <dsp:txXfrm rot="-5400000">
        <a:off x="1" y="3570272"/>
        <a:ext cx="854356" cy="366153"/>
      </dsp:txXfrm>
    </dsp:sp>
    <dsp:sp modelId="{16382083-CB3D-5746-B46C-8D82AA603000}">
      <dsp:nvSpPr>
        <dsp:cNvPr id="0" name=""/>
        <dsp:cNvSpPr/>
      </dsp:nvSpPr>
      <dsp:spPr>
        <a:xfrm rot="5400000">
          <a:off x="1601405" y="2396047"/>
          <a:ext cx="793331" cy="22874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GB" sz="1100" kern="1200" dirty="0"/>
            <a:t>Estimator</a:t>
          </a:r>
        </a:p>
        <a:p>
          <a:pPr marL="57150" lvl="1" indent="-57150" algn="l" defTabSz="488950">
            <a:lnSpc>
              <a:spcPct val="90000"/>
            </a:lnSpc>
            <a:spcBef>
              <a:spcPct val="0"/>
            </a:spcBef>
            <a:spcAft>
              <a:spcPct val="15000"/>
            </a:spcAft>
            <a:buChar char="•"/>
          </a:pPr>
          <a:r>
            <a:rPr lang="en-GB" sz="1100" kern="1200" dirty="0"/>
            <a:t>Joint entropy</a:t>
          </a:r>
        </a:p>
        <a:p>
          <a:pPr marL="57150" lvl="1" indent="-57150" algn="l" defTabSz="488950">
            <a:lnSpc>
              <a:spcPct val="90000"/>
            </a:lnSpc>
            <a:spcBef>
              <a:spcPct val="0"/>
            </a:spcBef>
            <a:spcAft>
              <a:spcPct val="15000"/>
            </a:spcAft>
            <a:buChar char="•"/>
          </a:pPr>
          <a:r>
            <a:rPr lang="en-GB" sz="1100" kern="1200" dirty="0"/>
            <a:t>Component entropy</a:t>
          </a:r>
        </a:p>
      </dsp:txBody>
      <dsp:txXfrm rot="-5400000">
        <a:off x="854357" y="3181823"/>
        <a:ext cx="2248701" cy="715877"/>
      </dsp:txXfrm>
    </dsp:sp>
    <dsp:sp modelId="{4C5DD7D2-2854-5146-ADB0-FBA1DBC0DF7B}">
      <dsp:nvSpPr>
        <dsp:cNvPr id="0" name=""/>
        <dsp:cNvSpPr/>
      </dsp:nvSpPr>
      <dsp:spPr>
        <a:xfrm rot="5400000">
          <a:off x="-183076" y="4373265"/>
          <a:ext cx="1220509" cy="8543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Clinical scores</a:t>
          </a:r>
        </a:p>
      </dsp:txBody>
      <dsp:txXfrm rot="-5400000">
        <a:off x="1" y="4617366"/>
        <a:ext cx="854356" cy="366153"/>
      </dsp:txXfrm>
    </dsp:sp>
    <dsp:sp modelId="{0232C966-471C-1E47-96F7-20089CF73C39}">
      <dsp:nvSpPr>
        <dsp:cNvPr id="0" name=""/>
        <dsp:cNvSpPr/>
      </dsp:nvSpPr>
      <dsp:spPr>
        <a:xfrm rot="5400000">
          <a:off x="1601405" y="3443141"/>
          <a:ext cx="793331" cy="228742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GB" sz="1100" kern="1200" dirty="0"/>
            <a:t>Correlation</a:t>
          </a:r>
        </a:p>
      </dsp:txBody>
      <dsp:txXfrm rot="-5400000">
        <a:off x="854357" y="4228917"/>
        <a:ext cx="2248701" cy="71587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B44CE2-2FEA-D643-8EA0-CB32C598BEC5}"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8B4B70-0508-D743-B336-6B80BEB4449E}" type="slidenum">
              <a:rPr lang="en-US" smtClean="0"/>
              <a:t>‹#›</a:t>
            </a:fld>
            <a:endParaRPr lang="en-US"/>
          </a:p>
        </p:txBody>
      </p:sp>
    </p:spTree>
    <p:extLst>
      <p:ext uri="{BB962C8B-B14F-4D97-AF65-F5344CB8AC3E}">
        <p14:creationId xmlns:p14="http://schemas.microsoft.com/office/powerpoint/2010/main" val="362255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8B4B70-0508-D743-B336-6B80BEB4449E}" type="slidenum">
              <a:rPr lang="en-US" smtClean="0"/>
              <a:t>1</a:t>
            </a:fld>
            <a:endParaRPr lang="en-US"/>
          </a:p>
        </p:txBody>
      </p:sp>
    </p:spTree>
    <p:extLst>
      <p:ext uri="{BB962C8B-B14F-4D97-AF65-F5344CB8AC3E}">
        <p14:creationId xmlns:p14="http://schemas.microsoft.com/office/powerpoint/2010/main" val="1649537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43996-306D-9687-D470-4B4E96825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5433B-D82B-77A3-4432-388473B5E2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B5F90C-0462-298F-6676-ED2866A7A4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86BEEA-D4F8-204B-656B-6E40189F3516}"/>
              </a:ext>
            </a:extLst>
          </p:cNvPr>
          <p:cNvSpPr>
            <a:spLocks noGrp="1"/>
          </p:cNvSpPr>
          <p:nvPr>
            <p:ph type="sldNum" sz="quarter" idx="5"/>
          </p:nvPr>
        </p:nvSpPr>
        <p:spPr/>
        <p:txBody>
          <a:bodyPr/>
          <a:lstStyle/>
          <a:p>
            <a:fld id="{478B4B70-0508-D743-B336-6B80BEB4449E}" type="slidenum">
              <a:rPr lang="en-US" smtClean="0"/>
              <a:t>10</a:t>
            </a:fld>
            <a:endParaRPr lang="en-US"/>
          </a:p>
        </p:txBody>
      </p:sp>
    </p:spTree>
    <p:extLst>
      <p:ext uri="{BB962C8B-B14F-4D97-AF65-F5344CB8AC3E}">
        <p14:creationId xmlns:p14="http://schemas.microsoft.com/office/powerpoint/2010/main" val="3914689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BB3D3-CDB9-B692-0B1E-F9E2E4484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F50474-7949-A208-7E4F-8C5D8BA25C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95D5B-8F9A-0E7E-6CBF-DD67610CE1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4A228E-2C16-89E0-92C8-F7B8622EB5ED}"/>
              </a:ext>
            </a:extLst>
          </p:cNvPr>
          <p:cNvSpPr>
            <a:spLocks noGrp="1"/>
          </p:cNvSpPr>
          <p:nvPr>
            <p:ph type="sldNum" sz="quarter" idx="5"/>
          </p:nvPr>
        </p:nvSpPr>
        <p:spPr/>
        <p:txBody>
          <a:bodyPr/>
          <a:lstStyle/>
          <a:p>
            <a:fld id="{478B4B70-0508-D743-B336-6B80BEB4449E}" type="slidenum">
              <a:rPr lang="en-US" smtClean="0"/>
              <a:t>11</a:t>
            </a:fld>
            <a:endParaRPr lang="en-US"/>
          </a:p>
        </p:txBody>
      </p:sp>
    </p:spTree>
    <p:extLst>
      <p:ext uri="{BB962C8B-B14F-4D97-AF65-F5344CB8AC3E}">
        <p14:creationId xmlns:p14="http://schemas.microsoft.com/office/powerpoint/2010/main" val="41317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Eigenvalues of the correlation matrix of</a:t>
                </a:r>
                <a:r>
                  <a:rPr lang="en-US" baseline="0" dirty="0"/>
                  <a:t> a</a:t>
                </a:r>
                <a:r>
                  <a:rPr lang="en-US" dirty="0"/>
                  <a:t> normal random matrix </a:t>
                </a:r>
                <a14:m>
                  <m:oMath xmlns:m="http://schemas.openxmlformats.org/officeDocument/2006/math">
                    <m:r>
                      <a:rPr lang="en-US" b="0" i="1" smtClean="0">
                        <a:latin typeface="Cambria Math" panose="02040503050406030204" pitchFamily="18" charset="0"/>
                      </a:rPr>
                      <m:t>𝑀</m:t>
                    </m:r>
                  </m:oMath>
                </a14:m>
                <a:r>
                  <a:rPr lang="en-US" dirty="0"/>
                  <a:t> with statistically independent rows follow </a:t>
                </a:r>
                <a:r>
                  <a:rPr lang="en-US" dirty="0" err="1"/>
                  <a:t>Marčenko-Pastur</a:t>
                </a:r>
                <a:r>
                  <a:rPr lang="en-US" dirty="0"/>
                  <a:t> distribution.</a:t>
                </a:r>
                <a:r>
                  <a:rPr lang="en-US" baseline="0" dirty="0"/>
                  <a:t>  Thus, if any eigenvalues fall outside these limits, one can infer that some rows display statistical dependencies—in other words, form a functional community.  The number of eigenvalues </a:t>
                </a:r>
                <a:r>
                  <a:rPr lang="en-US" i="1" baseline="0" dirty="0"/>
                  <a:t>N</a:t>
                </a:r>
                <a:r>
                  <a:rPr lang="en-US" baseline="0" dirty="0"/>
                  <a:t> which surpass the upper limit should equal the number of functional communities in the matrix.</a:t>
                </a:r>
                <a:endParaRPr lang="en-US" dirty="0"/>
              </a:p>
            </p:txBody>
          </p:sp>
        </mc:Choice>
        <mc:Fallback xmlns="">
          <p:sp>
            <p:nvSpPr>
              <p:cNvPr id="3" name="Notes Placeholder 2"/>
              <p:cNvSpPr>
                <a:spLocks noGrp="1"/>
              </p:cNvSpPr>
              <p:nvPr>
                <p:ph type="body" idx="1"/>
              </p:nvPr>
            </p:nvSpPr>
            <p:spPr/>
            <p:txBody>
              <a:bodyPr/>
              <a:lstStyle/>
              <a:p>
                <a:r>
                  <a:rPr lang="en-US" dirty="0"/>
                  <a:t>Eigenvalues of a correlation matrix of normal random matrix </a:t>
                </a:r>
                <a:r>
                  <a:rPr lang="en-US" b="0" i="0">
                    <a:latin typeface="Cambria Math" panose="02040503050406030204" pitchFamily="18" charset="0"/>
                  </a:rPr>
                  <a:t>𝑀</a:t>
                </a:r>
                <a:r>
                  <a:rPr lang="en-US" dirty="0"/>
                  <a:t> with statistically independent rows follow </a:t>
                </a:r>
                <a:r>
                  <a:rPr lang="en-US" dirty="0" err="1"/>
                  <a:t>Marčenko-Pastur</a:t>
                </a:r>
                <a:r>
                  <a:rPr lang="en-US" dirty="0"/>
                  <a:t> distribution.</a:t>
                </a:r>
                <a:r>
                  <a:rPr lang="en-US" baseline="0" dirty="0"/>
                  <a:t>  Thus, if any eigenvalues fall outside these limits, one can infer that some rows display statistical dependencies—in other words, form a functional community.  The number of eigenvalues which surpass the upper limit should equal the number of functional communities in the matrix.</a:t>
                </a:r>
                <a:endParaRPr lang="en-US" dirty="0"/>
              </a:p>
            </p:txBody>
          </p:sp>
        </mc:Fallback>
      </mc:AlternateContent>
      <p:sp>
        <p:nvSpPr>
          <p:cNvPr id="4" name="Slide Number Placeholder 3"/>
          <p:cNvSpPr>
            <a:spLocks noGrp="1"/>
          </p:cNvSpPr>
          <p:nvPr>
            <p:ph type="sldNum" sz="quarter" idx="5"/>
          </p:nvPr>
        </p:nvSpPr>
        <p:spPr/>
        <p:txBody>
          <a:bodyPr/>
          <a:lstStyle/>
          <a:p>
            <a:fld id="{F2646843-91BE-374F-88AD-A469EE5DB0D6}" type="slidenum">
              <a:rPr lang="en-US" smtClean="0"/>
              <a:t>12</a:t>
            </a:fld>
            <a:endParaRPr lang="en-US"/>
          </a:p>
        </p:txBody>
      </p:sp>
    </p:spTree>
    <p:extLst>
      <p:ext uri="{BB962C8B-B14F-4D97-AF65-F5344CB8AC3E}">
        <p14:creationId xmlns:p14="http://schemas.microsoft.com/office/powerpoint/2010/main" val="4132744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646843-91BE-374F-88AD-A469EE5DB0D6}" type="slidenum">
              <a:rPr lang="en-US" smtClean="0"/>
              <a:t>13</a:t>
            </a:fld>
            <a:endParaRPr lang="en-US"/>
          </a:p>
        </p:txBody>
      </p:sp>
    </p:spTree>
    <p:extLst>
      <p:ext uri="{BB962C8B-B14F-4D97-AF65-F5344CB8AC3E}">
        <p14:creationId xmlns:p14="http://schemas.microsoft.com/office/powerpoint/2010/main" val="3365552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88CAF-EE39-DE21-0124-5C9EFAF56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FE4B8-922D-B788-AD1F-8E99749018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7D8C0-E0C0-9AFB-F163-169B51C33C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4963EA-749D-2E66-B5F1-0066F6EB6BCF}"/>
              </a:ext>
            </a:extLst>
          </p:cNvPr>
          <p:cNvSpPr>
            <a:spLocks noGrp="1"/>
          </p:cNvSpPr>
          <p:nvPr>
            <p:ph type="sldNum" sz="quarter" idx="5"/>
          </p:nvPr>
        </p:nvSpPr>
        <p:spPr/>
        <p:txBody>
          <a:bodyPr/>
          <a:lstStyle/>
          <a:p>
            <a:fld id="{478B4B70-0508-D743-B336-6B80BEB4449E}" type="slidenum">
              <a:rPr lang="en-US" smtClean="0"/>
              <a:t>14</a:t>
            </a:fld>
            <a:endParaRPr lang="en-US"/>
          </a:p>
        </p:txBody>
      </p:sp>
    </p:spTree>
    <p:extLst>
      <p:ext uri="{BB962C8B-B14F-4D97-AF65-F5344CB8AC3E}">
        <p14:creationId xmlns:p14="http://schemas.microsoft.com/office/powerpoint/2010/main" val="19123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2E66D-C05E-365D-01FF-6E56BE55C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DB739-D24E-6339-A9DE-29C49980A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9E39CF-4E15-4232-D096-6ECD1351D4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23ACB7-274D-875E-A773-ACB9ED49DD87}"/>
              </a:ext>
            </a:extLst>
          </p:cNvPr>
          <p:cNvSpPr>
            <a:spLocks noGrp="1"/>
          </p:cNvSpPr>
          <p:nvPr>
            <p:ph type="sldNum" sz="quarter" idx="5"/>
          </p:nvPr>
        </p:nvSpPr>
        <p:spPr/>
        <p:txBody>
          <a:bodyPr/>
          <a:lstStyle/>
          <a:p>
            <a:fld id="{478B4B70-0508-D743-B336-6B80BEB4449E}" type="slidenum">
              <a:rPr lang="en-US" smtClean="0"/>
              <a:t>15</a:t>
            </a:fld>
            <a:endParaRPr lang="en-US"/>
          </a:p>
        </p:txBody>
      </p:sp>
    </p:spTree>
    <p:extLst>
      <p:ext uri="{BB962C8B-B14F-4D97-AF65-F5344CB8AC3E}">
        <p14:creationId xmlns:p14="http://schemas.microsoft.com/office/powerpoint/2010/main" val="2783547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B2539-237C-320A-CC9B-05AEA2D24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D413C-C11C-1EAF-4769-F6FFDCB12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ADD3B-B620-C182-1135-44BD204820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BEF144-7BF9-985E-00FE-CAF83B1CA1B4}"/>
              </a:ext>
            </a:extLst>
          </p:cNvPr>
          <p:cNvSpPr>
            <a:spLocks noGrp="1"/>
          </p:cNvSpPr>
          <p:nvPr>
            <p:ph type="sldNum" sz="quarter" idx="5"/>
          </p:nvPr>
        </p:nvSpPr>
        <p:spPr/>
        <p:txBody>
          <a:bodyPr/>
          <a:lstStyle/>
          <a:p>
            <a:fld id="{478B4B70-0508-D743-B336-6B80BEB4449E}" type="slidenum">
              <a:rPr lang="en-US" smtClean="0"/>
              <a:t>16</a:t>
            </a:fld>
            <a:endParaRPr lang="en-US"/>
          </a:p>
        </p:txBody>
      </p:sp>
    </p:spTree>
    <p:extLst>
      <p:ext uri="{BB962C8B-B14F-4D97-AF65-F5344CB8AC3E}">
        <p14:creationId xmlns:p14="http://schemas.microsoft.com/office/powerpoint/2010/main" val="848850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9C014-4BE4-73C4-BC71-B485911567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F81D37-7E22-13C6-7500-843110979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75AA4A-14D3-00DD-59F3-BA4F86010E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B1339A-311F-D533-2315-D26E9ECA5C23}"/>
              </a:ext>
            </a:extLst>
          </p:cNvPr>
          <p:cNvSpPr>
            <a:spLocks noGrp="1"/>
          </p:cNvSpPr>
          <p:nvPr>
            <p:ph type="sldNum" sz="quarter" idx="5"/>
          </p:nvPr>
        </p:nvSpPr>
        <p:spPr/>
        <p:txBody>
          <a:bodyPr/>
          <a:lstStyle/>
          <a:p>
            <a:fld id="{478B4B70-0508-D743-B336-6B80BEB4449E}" type="slidenum">
              <a:rPr lang="en-US" smtClean="0"/>
              <a:t>17</a:t>
            </a:fld>
            <a:endParaRPr lang="en-US"/>
          </a:p>
        </p:txBody>
      </p:sp>
    </p:spTree>
    <p:extLst>
      <p:ext uri="{BB962C8B-B14F-4D97-AF65-F5344CB8AC3E}">
        <p14:creationId xmlns:p14="http://schemas.microsoft.com/office/powerpoint/2010/main" val="2490060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343CA-60AC-343C-1D75-44AE58D131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3803A-7B29-EDF9-EF49-F529C55038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8C66A1-D604-B29A-FF4F-911567D4B6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22592A-D6AC-49EE-749C-91EF5081D948}"/>
              </a:ext>
            </a:extLst>
          </p:cNvPr>
          <p:cNvSpPr>
            <a:spLocks noGrp="1"/>
          </p:cNvSpPr>
          <p:nvPr>
            <p:ph type="sldNum" sz="quarter" idx="5"/>
          </p:nvPr>
        </p:nvSpPr>
        <p:spPr/>
        <p:txBody>
          <a:bodyPr/>
          <a:lstStyle/>
          <a:p>
            <a:fld id="{478B4B70-0508-D743-B336-6B80BEB4449E}" type="slidenum">
              <a:rPr lang="en-US" smtClean="0"/>
              <a:t>20</a:t>
            </a:fld>
            <a:endParaRPr lang="en-US"/>
          </a:p>
        </p:txBody>
      </p:sp>
    </p:spTree>
    <p:extLst>
      <p:ext uri="{BB962C8B-B14F-4D97-AF65-F5344CB8AC3E}">
        <p14:creationId xmlns:p14="http://schemas.microsoft.com/office/powerpoint/2010/main" val="986768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DE872-7398-99A7-9A16-CAA96786F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120AB-86D7-49B8-4DBC-C643920B3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C3300-2445-3C31-DB12-6B8331D6B46B}"/>
              </a:ext>
            </a:extLst>
          </p:cNvPr>
          <p:cNvSpPr>
            <a:spLocks noGrp="1"/>
          </p:cNvSpPr>
          <p:nvPr>
            <p:ph type="body" idx="1"/>
          </p:nvPr>
        </p:nvSpPr>
        <p:spPr/>
        <p:txBody>
          <a:bodyPr/>
          <a:lstStyle/>
          <a:p>
            <a:r>
              <a:rPr lang="en-US" dirty="0"/>
              <a:t>Entropy rate decreased in patients in dimensions 8, 9.  </a:t>
            </a:r>
          </a:p>
          <a:p>
            <a:r>
              <a:rPr lang="en-US" dirty="0"/>
              <a:t>Correlations:</a:t>
            </a:r>
          </a:p>
        </p:txBody>
      </p:sp>
      <p:sp>
        <p:nvSpPr>
          <p:cNvPr id="4" name="Slide Number Placeholder 3">
            <a:extLst>
              <a:ext uri="{FF2B5EF4-FFF2-40B4-BE49-F238E27FC236}">
                <a16:creationId xmlns:a16="http://schemas.microsoft.com/office/drawing/2014/main" id="{6D7BFC2D-B301-D1A2-7056-8957894611E4}"/>
              </a:ext>
            </a:extLst>
          </p:cNvPr>
          <p:cNvSpPr>
            <a:spLocks noGrp="1"/>
          </p:cNvSpPr>
          <p:nvPr>
            <p:ph type="sldNum" sz="quarter" idx="5"/>
          </p:nvPr>
        </p:nvSpPr>
        <p:spPr/>
        <p:txBody>
          <a:bodyPr/>
          <a:lstStyle/>
          <a:p>
            <a:fld id="{478B4B70-0508-D743-B336-6B80BEB4449E}" type="slidenum">
              <a:rPr lang="en-US" smtClean="0"/>
              <a:t>21</a:t>
            </a:fld>
            <a:endParaRPr lang="en-US"/>
          </a:p>
        </p:txBody>
      </p:sp>
    </p:spTree>
    <p:extLst>
      <p:ext uri="{BB962C8B-B14F-4D97-AF65-F5344CB8AC3E}">
        <p14:creationId xmlns:p14="http://schemas.microsoft.com/office/powerpoint/2010/main" val="2666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It has been suggested that schizophrenia should not be considered a single disorder at all, but rather a family of disorders aggregated by accident of historical precedent </a:t>
            </a:r>
            <a:r>
              <a:rPr lang="en-US" sz="1800" dirty="0">
                <a:solidFill>
                  <a:srgbClr val="000000"/>
                </a:solidFill>
                <a:effectLst/>
                <a:latin typeface="Times New Roman" panose="02020603050405020304" pitchFamily="18" charset="0"/>
                <a:ea typeface="Calibri" panose="020F0502020204030204" pitchFamily="34" charset="0"/>
              </a:rPr>
              <a:t>(</a:t>
            </a:r>
            <a:r>
              <a:rPr lang="en-US" sz="1800" dirty="0" err="1">
                <a:solidFill>
                  <a:srgbClr val="000000"/>
                </a:solidFill>
                <a:effectLst/>
                <a:latin typeface="Times New Roman" panose="02020603050405020304" pitchFamily="18" charset="0"/>
                <a:ea typeface="Calibri" panose="020F0502020204030204" pitchFamily="34" charset="0"/>
              </a:rPr>
              <a:t>Brodersen</a:t>
            </a:r>
            <a:r>
              <a:rPr lang="en-US" sz="1800" dirty="0">
                <a:solidFill>
                  <a:srgbClr val="000000"/>
                </a:solidFill>
                <a:effectLst/>
                <a:latin typeface="Times New Roman" panose="02020603050405020304" pitchFamily="18" charset="0"/>
                <a:ea typeface="Calibri" panose="020F0502020204030204" pitchFamily="34" charset="0"/>
              </a:rPr>
              <a:t> et al. 2014)</a:t>
            </a:r>
            <a:r>
              <a:rPr lang="en-US" sz="1800" dirty="0">
                <a:effectLst/>
                <a:latin typeface="Times New Roman" panose="02020603050405020304" pitchFamily="18" charset="0"/>
                <a:ea typeface="Calibri" panose="020F0502020204030204" pitchFamily="34" charset="0"/>
              </a:rPr>
              <a:t>.</a:t>
            </a:r>
            <a:r>
              <a:rPr lang="en-US" dirty="0">
                <a:effectLst/>
              </a:rPr>
              <a:t> </a:t>
            </a:r>
            <a:endParaRPr lang="en-US" dirty="0"/>
          </a:p>
        </p:txBody>
      </p:sp>
      <p:sp>
        <p:nvSpPr>
          <p:cNvPr id="4" name="Slide Number Placeholder 3"/>
          <p:cNvSpPr>
            <a:spLocks noGrp="1"/>
          </p:cNvSpPr>
          <p:nvPr>
            <p:ph type="sldNum" sz="quarter" idx="5"/>
          </p:nvPr>
        </p:nvSpPr>
        <p:spPr/>
        <p:txBody>
          <a:bodyPr/>
          <a:lstStyle/>
          <a:p>
            <a:fld id="{478B4B70-0508-D743-B336-6B80BEB4449E}" type="slidenum">
              <a:rPr lang="en-US" smtClean="0"/>
              <a:t>2</a:t>
            </a:fld>
            <a:endParaRPr lang="en-US"/>
          </a:p>
        </p:txBody>
      </p:sp>
    </p:spTree>
    <p:extLst>
      <p:ext uri="{BB962C8B-B14F-4D97-AF65-F5344CB8AC3E}">
        <p14:creationId xmlns:p14="http://schemas.microsoft.com/office/powerpoint/2010/main" val="2390516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8411B-78FD-4981-3A30-5F388B581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B01F1-84C2-0457-8760-3B5339979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89AB73-CD78-038D-4E7A-8D38E525DE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0EE14F-CCE8-BAE9-B189-1842943BA68B}"/>
              </a:ext>
            </a:extLst>
          </p:cNvPr>
          <p:cNvSpPr>
            <a:spLocks noGrp="1"/>
          </p:cNvSpPr>
          <p:nvPr>
            <p:ph type="sldNum" sz="quarter" idx="5"/>
          </p:nvPr>
        </p:nvSpPr>
        <p:spPr/>
        <p:txBody>
          <a:bodyPr/>
          <a:lstStyle/>
          <a:p>
            <a:fld id="{478B4B70-0508-D743-B336-6B80BEB4449E}" type="slidenum">
              <a:rPr lang="en-US" smtClean="0"/>
              <a:t>22</a:t>
            </a:fld>
            <a:endParaRPr lang="en-US"/>
          </a:p>
        </p:txBody>
      </p:sp>
    </p:spTree>
    <p:extLst>
      <p:ext uri="{BB962C8B-B14F-4D97-AF65-F5344CB8AC3E}">
        <p14:creationId xmlns:p14="http://schemas.microsoft.com/office/powerpoint/2010/main" val="3728572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11803-617C-E60E-83D5-A9861F4052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A3DAB-DF0E-2DEB-88EC-F3A82022A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03F600-1E50-5780-19AB-08878CA59D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0648BB-3BAB-6CF9-77CB-BDB54B9E1DF8}"/>
              </a:ext>
            </a:extLst>
          </p:cNvPr>
          <p:cNvSpPr>
            <a:spLocks noGrp="1"/>
          </p:cNvSpPr>
          <p:nvPr>
            <p:ph type="sldNum" sz="quarter" idx="5"/>
          </p:nvPr>
        </p:nvSpPr>
        <p:spPr/>
        <p:txBody>
          <a:bodyPr/>
          <a:lstStyle/>
          <a:p>
            <a:fld id="{478B4B70-0508-D743-B336-6B80BEB4449E}" type="slidenum">
              <a:rPr lang="en-US" smtClean="0"/>
              <a:t>23</a:t>
            </a:fld>
            <a:endParaRPr lang="en-US"/>
          </a:p>
        </p:txBody>
      </p:sp>
    </p:spTree>
    <p:extLst>
      <p:ext uri="{BB962C8B-B14F-4D97-AF65-F5344CB8AC3E}">
        <p14:creationId xmlns:p14="http://schemas.microsoft.com/office/powerpoint/2010/main" val="3093714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91C08-0A2B-9E8B-34A2-BF2C7357E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38B1AB-9641-29DD-8F9E-C9C0E339D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F4190E-EAFE-CD21-35FE-36DFAD64F6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CA956E-C562-8CB3-9E64-E7598CC44219}"/>
              </a:ext>
            </a:extLst>
          </p:cNvPr>
          <p:cNvSpPr>
            <a:spLocks noGrp="1"/>
          </p:cNvSpPr>
          <p:nvPr>
            <p:ph type="sldNum" sz="quarter" idx="5"/>
          </p:nvPr>
        </p:nvSpPr>
        <p:spPr/>
        <p:txBody>
          <a:bodyPr/>
          <a:lstStyle/>
          <a:p>
            <a:fld id="{478B4B70-0508-D743-B336-6B80BEB4449E}" type="slidenum">
              <a:rPr lang="en-US" smtClean="0"/>
              <a:t>24</a:t>
            </a:fld>
            <a:endParaRPr lang="en-US"/>
          </a:p>
        </p:txBody>
      </p:sp>
    </p:spTree>
    <p:extLst>
      <p:ext uri="{BB962C8B-B14F-4D97-AF65-F5344CB8AC3E}">
        <p14:creationId xmlns:p14="http://schemas.microsoft.com/office/powerpoint/2010/main" val="3053110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12936-3A89-E079-D8F1-55FD862AE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8DA01-532E-B20F-BE96-8F026CC45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462C7-2913-9004-9025-9120D03FE9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B7E47C-C7A0-6DC2-33C6-099A7CAEFB3F}"/>
              </a:ext>
            </a:extLst>
          </p:cNvPr>
          <p:cNvSpPr>
            <a:spLocks noGrp="1"/>
          </p:cNvSpPr>
          <p:nvPr>
            <p:ph type="sldNum" sz="quarter" idx="5"/>
          </p:nvPr>
        </p:nvSpPr>
        <p:spPr/>
        <p:txBody>
          <a:bodyPr/>
          <a:lstStyle/>
          <a:p>
            <a:fld id="{478B4B70-0508-D743-B336-6B80BEB4449E}" type="slidenum">
              <a:rPr lang="en-US" smtClean="0"/>
              <a:t>25</a:t>
            </a:fld>
            <a:endParaRPr lang="en-US"/>
          </a:p>
        </p:txBody>
      </p:sp>
    </p:spTree>
    <p:extLst>
      <p:ext uri="{BB962C8B-B14F-4D97-AF65-F5344CB8AC3E}">
        <p14:creationId xmlns:p14="http://schemas.microsoft.com/office/powerpoint/2010/main" val="537272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6F21A-96FD-652B-804A-079D4E940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C9EE58-1CA1-D854-9FF0-672B4A239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B36F5-1CA8-AE52-396C-3BC16BF06AEA}"/>
              </a:ext>
            </a:extLst>
          </p:cNvPr>
          <p:cNvSpPr>
            <a:spLocks noGrp="1"/>
          </p:cNvSpPr>
          <p:nvPr>
            <p:ph type="body" idx="1"/>
          </p:nvPr>
        </p:nvSpPr>
        <p:spPr/>
        <p:txBody>
          <a:bodyPr/>
          <a:lstStyle/>
          <a:p>
            <a:r>
              <a:rPr lang="en-US" dirty="0"/>
              <a:t>Elevated entropy in schizophrenia:</a:t>
            </a:r>
          </a:p>
          <a:p>
            <a:pPr lvl="1"/>
            <a:r>
              <a:rPr lang="en-US" dirty="0"/>
              <a:t>Joint</a:t>
            </a:r>
          </a:p>
          <a:p>
            <a:pPr lvl="1"/>
            <a:r>
              <a:rPr lang="en-US" dirty="0"/>
              <a:t>Dimensions: 73, 127, 130, 143, 149, 152</a:t>
            </a:r>
          </a:p>
        </p:txBody>
      </p:sp>
      <p:sp>
        <p:nvSpPr>
          <p:cNvPr id="4" name="Slide Number Placeholder 3">
            <a:extLst>
              <a:ext uri="{FF2B5EF4-FFF2-40B4-BE49-F238E27FC236}">
                <a16:creationId xmlns:a16="http://schemas.microsoft.com/office/drawing/2014/main" id="{638F9B9E-E9BF-FFD7-BD93-522E74268732}"/>
              </a:ext>
            </a:extLst>
          </p:cNvPr>
          <p:cNvSpPr>
            <a:spLocks noGrp="1"/>
          </p:cNvSpPr>
          <p:nvPr>
            <p:ph type="sldNum" sz="quarter" idx="5"/>
          </p:nvPr>
        </p:nvSpPr>
        <p:spPr/>
        <p:txBody>
          <a:bodyPr/>
          <a:lstStyle/>
          <a:p>
            <a:fld id="{478B4B70-0508-D743-B336-6B80BEB4449E}" type="slidenum">
              <a:rPr lang="en-US" smtClean="0"/>
              <a:t>26</a:t>
            </a:fld>
            <a:endParaRPr lang="en-US"/>
          </a:p>
        </p:txBody>
      </p:sp>
    </p:spTree>
    <p:extLst>
      <p:ext uri="{BB962C8B-B14F-4D97-AF65-F5344CB8AC3E}">
        <p14:creationId xmlns:p14="http://schemas.microsoft.com/office/powerpoint/2010/main" val="3944210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383FB-6AD1-E4B0-DA52-7DE4A85DFE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6E0DE-4E86-BB37-0785-B47E454595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E38A4-991D-6DA6-BD90-40EA667BC8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028CC5-21CF-7774-DDE0-0C8A6086D3FB}"/>
              </a:ext>
            </a:extLst>
          </p:cNvPr>
          <p:cNvSpPr>
            <a:spLocks noGrp="1"/>
          </p:cNvSpPr>
          <p:nvPr>
            <p:ph type="sldNum" sz="quarter" idx="5"/>
          </p:nvPr>
        </p:nvSpPr>
        <p:spPr/>
        <p:txBody>
          <a:bodyPr/>
          <a:lstStyle/>
          <a:p>
            <a:fld id="{478B4B70-0508-D743-B336-6B80BEB4449E}" type="slidenum">
              <a:rPr lang="en-US" smtClean="0"/>
              <a:t>27</a:t>
            </a:fld>
            <a:endParaRPr lang="en-US"/>
          </a:p>
        </p:txBody>
      </p:sp>
    </p:spTree>
    <p:extLst>
      <p:ext uri="{BB962C8B-B14F-4D97-AF65-F5344CB8AC3E}">
        <p14:creationId xmlns:p14="http://schemas.microsoft.com/office/powerpoint/2010/main" val="412986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477DE-4710-AFAD-ADAB-9C08D6A26B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A3399-74C8-0721-D6A6-380F8C38F7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9468C-2A1E-A9D7-0D57-BBC104B3D9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8A1532-698C-F3CC-1EC6-786ED68A2F3E}"/>
              </a:ext>
            </a:extLst>
          </p:cNvPr>
          <p:cNvSpPr>
            <a:spLocks noGrp="1"/>
          </p:cNvSpPr>
          <p:nvPr>
            <p:ph type="sldNum" sz="quarter" idx="5"/>
          </p:nvPr>
        </p:nvSpPr>
        <p:spPr/>
        <p:txBody>
          <a:bodyPr/>
          <a:lstStyle/>
          <a:p>
            <a:fld id="{478B4B70-0508-D743-B336-6B80BEB4449E}" type="slidenum">
              <a:rPr lang="en-US" smtClean="0"/>
              <a:t>28</a:t>
            </a:fld>
            <a:endParaRPr lang="en-US"/>
          </a:p>
        </p:txBody>
      </p:sp>
    </p:spTree>
    <p:extLst>
      <p:ext uri="{BB962C8B-B14F-4D97-AF65-F5344CB8AC3E}">
        <p14:creationId xmlns:p14="http://schemas.microsoft.com/office/powerpoint/2010/main" val="176896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DB8A8-864D-E5CD-91BA-8CD65CB2E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5DF51-A2A6-2C62-48F5-828F11AC3A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DC9CBD-22B0-26BC-0B57-7AD8B526B2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556042-DF7F-5608-0A08-C1B0C55D8B9E}"/>
              </a:ext>
            </a:extLst>
          </p:cNvPr>
          <p:cNvSpPr>
            <a:spLocks noGrp="1"/>
          </p:cNvSpPr>
          <p:nvPr>
            <p:ph type="sldNum" sz="quarter" idx="5"/>
          </p:nvPr>
        </p:nvSpPr>
        <p:spPr/>
        <p:txBody>
          <a:bodyPr/>
          <a:lstStyle/>
          <a:p>
            <a:fld id="{478B4B70-0508-D743-B336-6B80BEB4449E}" type="slidenum">
              <a:rPr lang="en-US" smtClean="0"/>
              <a:t>29</a:t>
            </a:fld>
            <a:endParaRPr lang="en-US"/>
          </a:p>
        </p:txBody>
      </p:sp>
    </p:spTree>
    <p:extLst>
      <p:ext uri="{BB962C8B-B14F-4D97-AF65-F5344CB8AC3E}">
        <p14:creationId xmlns:p14="http://schemas.microsoft.com/office/powerpoint/2010/main" val="2385755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646843-91BE-374F-88AD-A469EE5DB0D6}" type="slidenum">
              <a:rPr lang="en-US" smtClean="0"/>
              <a:t>30</a:t>
            </a:fld>
            <a:endParaRPr lang="en-US"/>
          </a:p>
        </p:txBody>
      </p:sp>
    </p:spTree>
    <p:extLst>
      <p:ext uri="{BB962C8B-B14F-4D97-AF65-F5344CB8AC3E}">
        <p14:creationId xmlns:p14="http://schemas.microsoft.com/office/powerpoint/2010/main" val="362965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9276F-329D-BD2E-2E8B-2BF7E22E11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B06386-C10D-0809-210A-9031139A3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BB9D77-FCD0-65C9-CC60-4AA3E32AA750}"/>
              </a:ext>
            </a:extLst>
          </p:cNvPr>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 color of the 3 circles (from outside to inside) denotes: the 90 different automatic anatomical labelling (AAL) regions (First circle); the number of increased links (Second circle, deep red means a region has more increased links); the number of decreased links (Third circle, deep blue means a region has more decreased links). The thickness of the links is proportional to –log10 (</a:t>
            </a:r>
            <a:r>
              <a:rPr lang="en-US" b="0" i="1" dirty="0">
                <a:solidFill>
                  <a:srgbClr val="2A2A2A"/>
                </a:solidFill>
                <a:effectLst/>
                <a:latin typeface="Source Sans Pro" panose="020B0503030403020204" pitchFamily="34" charset="0"/>
              </a:rPr>
              <a:t>P</a:t>
            </a:r>
            <a:r>
              <a:rPr lang="en-US" b="0" i="0" dirty="0">
                <a:solidFill>
                  <a:srgbClr val="2A2A2A"/>
                </a:solidFill>
                <a:effectLst/>
                <a:latin typeface="Source Sans Pro" panose="020B0503030403020204" pitchFamily="34" charset="0"/>
              </a:rPr>
              <a:t> value). The right of the brain is on the right of each circular diagram. (</a:t>
            </a:r>
            <a:r>
              <a:rPr lang="en-US" b="1" i="0" dirty="0">
                <a:solidFill>
                  <a:srgbClr val="2A2A2A"/>
                </a:solidFill>
                <a:effectLst/>
                <a:latin typeface="Source Sans Pro" panose="020B0503030403020204" pitchFamily="34" charset="0"/>
              </a:rPr>
              <a:t>a</a:t>
            </a:r>
            <a:r>
              <a:rPr lang="en-US" b="0" i="0" dirty="0">
                <a:solidFill>
                  <a:srgbClr val="2A2A2A"/>
                </a:solidFill>
                <a:effectLst/>
                <a:latin typeface="Source Sans Pro" panose="020B0503030403020204" pitchFamily="34" charset="0"/>
              </a:rPr>
              <a:t>) illustrates altered links of the inferior frontal lobe (51 links, including the opercular, triangular and orbital part), and (</a:t>
            </a:r>
            <a:r>
              <a:rPr lang="en-US" b="1" i="0" dirty="0">
                <a:solidFill>
                  <a:srgbClr val="2A2A2A"/>
                </a:solidFill>
                <a:effectLst/>
                <a:latin typeface="Source Sans Pro" panose="020B0503030403020204" pitchFamily="34" charset="0"/>
              </a:rPr>
              <a:t>b</a:t>
            </a:r>
            <a:r>
              <a:rPr lang="en-US" b="0" i="0" dirty="0">
                <a:solidFill>
                  <a:srgbClr val="2A2A2A"/>
                </a:solidFill>
                <a:effectLst/>
                <a:latin typeface="Source Sans Pro" panose="020B0503030403020204" pitchFamily="34" charset="0"/>
              </a:rPr>
              <a:t>) is for the remaining links. Red links indicate that patients have a higher mean functional connectivity than controls (</a:t>
            </a:r>
            <a:r>
              <a:rPr lang="en-US" b="0" i="0" dirty="0" err="1">
                <a:solidFill>
                  <a:srgbClr val="2A2A2A"/>
                </a:solidFill>
                <a:effectLst/>
                <a:latin typeface="Source Sans Pro" panose="020B0503030403020204" pitchFamily="34" charset="0"/>
              </a:rPr>
              <a:t>ie</a:t>
            </a:r>
            <a:r>
              <a:rPr lang="en-US" b="0" i="0" dirty="0">
                <a:solidFill>
                  <a:srgbClr val="2A2A2A"/>
                </a:solidFill>
                <a:effectLst/>
                <a:latin typeface="Source Sans Pro" panose="020B0503030403020204" pitchFamily="34" charset="0"/>
              </a:rPr>
              <a:t>, mean (</a:t>
            </a:r>
            <a:r>
              <a:rPr lang="en-US" b="0" i="0" dirty="0" err="1">
                <a:solidFill>
                  <a:srgbClr val="2A2A2A"/>
                </a:solidFill>
                <a:effectLst/>
                <a:latin typeface="Source Sans Pro" panose="020B0503030403020204" pitchFamily="34" charset="0"/>
              </a:rPr>
              <a:t>FC_patient</a:t>
            </a:r>
            <a:r>
              <a:rPr lang="en-US" b="0" i="0" dirty="0">
                <a:solidFill>
                  <a:srgbClr val="2A2A2A"/>
                </a:solidFill>
                <a:effectLst/>
                <a:latin typeface="Source Sans Pro" panose="020B0503030403020204" pitchFamily="34" charset="0"/>
              </a:rPr>
              <a:t>) − mean(</a:t>
            </a:r>
            <a:r>
              <a:rPr lang="en-US" b="0" i="0" dirty="0" err="1">
                <a:solidFill>
                  <a:srgbClr val="2A2A2A"/>
                </a:solidFill>
                <a:effectLst/>
                <a:latin typeface="Source Sans Pro" panose="020B0503030403020204" pitchFamily="34" charset="0"/>
              </a:rPr>
              <a:t>FC_control</a:t>
            </a:r>
            <a:r>
              <a:rPr lang="en-US" b="0" i="0" dirty="0">
                <a:solidFill>
                  <a:srgbClr val="2A2A2A"/>
                </a:solidFill>
                <a:effectLst/>
                <a:latin typeface="Source Sans Pro" panose="020B0503030403020204" pitchFamily="34" charset="0"/>
              </a:rPr>
              <a:t>) &gt; 0), and blue links indicate the opposite.</a:t>
            </a:r>
            <a:endParaRPr lang="en-US" dirty="0"/>
          </a:p>
        </p:txBody>
      </p:sp>
      <p:sp>
        <p:nvSpPr>
          <p:cNvPr id="4" name="Slide Number Placeholder 3">
            <a:extLst>
              <a:ext uri="{FF2B5EF4-FFF2-40B4-BE49-F238E27FC236}">
                <a16:creationId xmlns:a16="http://schemas.microsoft.com/office/drawing/2014/main" id="{3C785CB0-2807-E9AC-63C9-000B6D71070D}"/>
              </a:ext>
            </a:extLst>
          </p:cNvPr>
          <p:cNvSpPr>
            <a:spLocks noGrp="1"/>
          </p:cNvSpPr>
          <p:nvPr>
            <p:ph type="sldNum" sz="quarter" idx="5"/>
          </p:nvPr>
        </p:nvSpPr>
        <p:spPr/>
        <p:txBody>
          <a:bodyPr/>
          <a:lstStyle/>
          <a:p>
            <a:fld id="{478B4B70-0508-D743-B336-6B80BEB4449E}" type="slidenum">
              <a:rPr lang="en-US" smtClean="0"/>
              <a:t>3</a:t>
            </a:fld>
            <a:endParaRPr lang="en-US"/>
          </a:p>
        </p:txBody>
      </p:sp>
    </p:spTree>
    <p:extLst>
      <p:ext uri="{BB962C8B-B14F-4D97-AF65-F5344CB8AC3E}">
        <p14:creationId xmlns:p14="http://schemas.microsoft.com/office/powerpoint/2010/main" val="1943547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3C8F7-BDBE-AF51-37F4-437027B53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0A59A-C37A-BB9F-D9ED-41C6EC2AC0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D2DAD-74B9-117C-B344-64AF008076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1BEE54-EDBF-CF84-6CB4-F6A8CEEEF82F}"/>
              </a:ext>
            </a:extLst>
          </p:cNvPr>
          <p:cNvSpPr>
            <a:spLocks noGrp="1"/>
          </p:cNvSpPr>
          <p:nvPr>
            <p:ph type="sldNum" sz="quarter" idx="5"/>
          </p:nvPr>
        </p:nvSpPr>
        <p:spPr/>
        <p:txBody>
          <a:bodyPr/>
          <a:lstStyle/>
          <a:p>
            <a:fld id="{478B4B70-0508-D743-B336-6B80BEB4449E}" type="slidenum">
              <a:rPr lang="en-US" smtClean="0"/>
              <a:t>4</a:t>
            </a:fld>
            <a:endParaRPr lang="en-US"/>
          </a:p>
        </p:txBody>
      </p:sp>
    </p:spTree>
    <p:extLst>
      <p:ext uri="{BB962C8B-B14F-4D97-AF65-F5344CB8AC3E}">
        <p14:creationId xmlns:p14="http://schemas.microsoft.com/office/powerpoint/2010/main" val="213323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DD935-8599-7316-DF48-CB0AA02FD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F086D-18DE-8EEB-8149-6AEA1BFFD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DA3D3D-5051-96A9-E889-316EEC3ADB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F22A1A-8563-2D27-ABA8-C45F813F939F}"/>
              </a:ext>
            </a:extLst>
          </p:cNvPr>
          <p:cNvSpPr>
            <a:spLocks noGrp="1"/>
          </p:cNvSpPr>
          <p:nvPr>
            <p:ph type="sldNum" sz="quarter" idx="5"/>
          </p:nvPr>
        </p:nvSpPr>
        <p:spPr/>
        <p:txBody>
          <a:bodyPr/>
          <a:lstStyle/>
          <a:p>
            <a:fld id="{478B4B70-0508-D743-B336-6B80BEB4449E}" type="slidenum">
              <a:rPr lang="en-US" smtClean="0"/>
              <a:t>5</a:t>
            </a:fld>
            <a:endParaRPr lang="en-US"/>
          </a:p>
        </p:txBody>
      </p:sp>
    </p:spTree>
    <p:extLst>
      <p:ext uri="{BB962C8B-B14F-4D97-AF65-F5344CB8AC3E}">
        <p14:creationId xmlns:p14="http://schemas.microsoft.com/office/powerpoint/2010/main" val="1353629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1EC63-3027-1740-9705-672523DAC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628A4-61C9-F0DE-0654-D21D2FB73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65A37-D92B-0B52-AC48-D0D7D2F1C4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9FBC1C-316B-0BF5-0885-EAEC5D0FE53A}"/>
              </a:ext>
            </a:extLst>
          </p:cNvPr>
          <p:cNvSpPr>
            <a:spLocks noGrp="1"/>
          </p:cNvSpPr>
          <p:nvPr>
            <p:ph type="sldNum" sz="quarter" idx="5"/>
          </p:nvPr>
        </p:nvSpPr>
        <p:spPr/>
        <p:txBody>
          <a:bodyPr/>
          <a:lstStyle/>
          <a:p>
            <a:fld id="{478B4B70-0508-D743-B336-6B80BEB4449E}" type="slidenum">
              <a:rPr lang="en-US" smtClean="0"/>
              <a:t>6</a:t>
            </a:fld>
            <a:endParaRPr lang="en-US"/>
          </a:p>
        </p:txBody>
      </p:sp>
    </p:spTree>
    <p:extLst>
      <p:ext uri="{BB962C8B-B14F-4D97-AF65-F5344CB8AC3E}">
        <p14:creationId xmlns:p14="http://schemas.microsoft.com/office/powerpoint/2010/main" val="377549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D53A3-4519-ECFE-6320-E5C637E95A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D2D0E1-6392-6C97-8558-44FCA636B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E2A109-BBF8-E0AE-47C8-92E6996EF7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72A918-8BBA-58CE-6D80-1BF96E17049C}"/>
              </a:ext>
            </a:extLst>
          </p:cNvPr>
          <p:cNvSpPr>
            <a:spLocks noGrp="1"/>
          </p:cNvSpPr>
          <p:nvPr>
            <p:ph type="sldNum" sz="quarter" idx="5"/>
          </p:nvPr>
        </p:nvSpPr>
        <p:spPr/>
        <p:txBody>
          <a:bodyPr/>
          <a:lstStyle/>
          <a:p>
            <a:fld id="{478B4B70-0508-D743-B336-6B80BEB4449E}" type="slidenum">
              <a:rPr lang="en-US" smtClean="0"/>
              <a:t>7</a:t>
            </a:fld>
            <a:endParaRPr lang="en-US"/>
          </a:p>
        </p:txBody>
      </p:sp>
    </p:spTree>
    <p:extLst>
      <p:ext uri="{BB962C8B-B14F-4D97-AF65-F5344CB8AC3E}">
        <p14:creationId xmlns:p14="http://schemas.microsoft.com/office/powerpoint/2010/main" val="3500482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8AEC1-9457-8AE2-85FF-10BB1E4AC1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7E10A0-6072-7BCE-3F7B-3E5F7CD93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62EFCA-3420-3352-9C2E-0E81DA93E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A9E1EC-C388-E040-EDC2-DBBDDE66309E}"/>
              </a:ext>
            </a:extLst>
          </p:cNvPr>
          <p:cNvSpPr>
            <a:spLocks noGrp="1"/>
          </p:cNvSpPr>
          <p:nvPr>
            <p:ph type="sldNum" sz="quarter" idx="5"/>
          </p:nvPr>
        </p:nvSpPr>
        <p:spPr/>
        <p:txBody>
          <a:bodyPr/>
          <a:lstStyle/>
          <a:p>
            <a:fld id="{478B4B70-0508-D743-B336-6B80BEB4449E}" type="slidenum">
              <a:rPr lang="en-US" smtClean="0"/>
              <a:t>8</a:t>
            </a:fld>
            <a:endParaRPr lang="en-US"/>
          </a:p>
        </p:txBody>
      </p:sp>
    </p:spTree>
    <p:extLst>
      <p:ext uri="{BB962C8B-B14F-4D97-AF65-F5344CB8AC3E}">
        <p14:creationId xmlns:p14="http://schemas.microsoft.com/office/powerpoint/2010/main" val="1441584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03008-076C-1441-A902-4A618FFD09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29E6C3-C383-E574-197C-EA53B9E104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63EFD-812F-9AED-67CC-D0326D6403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A12C68-22AB-929D-F65C-05535682E6B5}"/>
              </a:ext>
            </a:extLst>
          </p:cNvPr>
          <p:cNvSpPr>
            <a:spLocks noGrp="1"/>
          </p:cNvSpPr>
          <p:nvPr>
            <p:ph type="sldNum" sz="quarter" idx="5"/>
          </p:nvPr>
        </p:nvSpPr>
        <p:spPr/>
        <p:txBody>
          <a:bodyPr/>
          <a:lstStyle/>
          <a:p>
            <a:fld id="{478B4B70-0508-D743-B336-6B80BEB4449E}" type="slidenum">
              <a:rPr lang="en-US" smtClean="0"/>
              <a:t>9</a:t>
            </a:fld>
            <a:endParaRPr lang="en-US"/>
          </a:p>
        </p:txBody>
      </p:sp>
    </p:spTree>
    <p:extLst>
      <p:ext uri="{BB962C8B-B14F-4D97-AF65-F5344CB8AC3E}">
        <p14:creationId xmlns:p14="http://schemas.microsoft.com/office/powerpoint/2010/main" val="2474645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10FDA-C846-D446-9DA0-16A43353A7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FE1113-F048-7949-92FE-4E42CDC5C0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BF08AD-EA11-A648-BE5A-71AE77DFBF7B}"/>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3A5EE238-17FF-404A-B52C-C04773605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490E7-91C0-1F4E-95F8-B0427E7C1743}"/>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914250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31C17-93EB-D649-97A2-96895C83F8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A9B22D-84CD-234D-A438-A4317F8646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88061-4C51-0049-AAB5-09A4EDC77D86}"/>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E7284D9B-D585-F945-8C35-ECDD54C88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2DAB8-76B2-F74D-B9D6-6F8BEA5F9607}"/>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1480222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2488C4-7BCB-F144-899B-69967CBBD7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B0BB6-E8DF-6742-8536-18BF02E4AD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0AE91-FB60-7049-BB4B-B43B193423A3}"/>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0119AEA3-5322-D04C-95FC-2733A6BE2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63861-41AF-4143-90B6-38E5669264FA}"/>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147912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E516E-7D61-4B49-91BD-406532DB7A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8C90DD-C9CC-7247-9400-C69E6C6856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C5480-3C6E-6E4A-BE7A-21677C8CA689}"/>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A9B05081-C8AD-A344-9324-00043AEF0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6979C-F7DE-A14D-B281-090127108450}"/>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624818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4E252-5E60-ED45-B505-EBA4ABF6B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4BD8A2-0733-5548-AC8B-55A27BCF1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BA2AB4-54CF-4046-B043-84DFC4015A8D}"/>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5DEB7589-310D-D248-8EBC-A55D51EAC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7683DC-1F8F-3E44-9FF0-01AEB8E8FEF1}"/>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2077754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9B21-6622-3245-99EB-5D9085C6C0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579C31-0FC7-774A-9841-4163F9559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4F93CE-F8E9-A540-AC3E-85618DCE9E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DD97EE-A07E-2A4E-A9B1-46605D58B7A2}"/>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6" name="Footer Placeholder 5">
            <a:extLst>
              <a:ext uri="{FF2B5EF4-FFF2-40B4-BE49-F238E27FC236}">
                <a16:creationId xmlns:a16="http://schemas.microsoft.com/office/drawing/2014/main" id="{2E823CD0-DE7E-664E-AE5F-08B4DF5FEC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F0214-6D69-F047-9FA2-6A6D007A3E2C}"/>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1666810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A767-DF49-3D4F-B890-84C2C6AB19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BEB784-DA63-6248-9172-A93DD6563C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E72BDA-C160-4641-BA68-763B94700D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567498-73E5-8946-BF06-F49B693D2F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16CB4B-F883-684A-BD63-8DAFD8B83F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2D10CC-9BDD-8647-A791-3E53BF310C34}"/>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8" name="Footer Placeholder 7">
            <a:extLst>
              <a:ext uri="{FF2B5EF4-FFF2-40B4-BE49-F238E27FC236}">
                <a16:creationId xmlns:a16="http://schemas.microsoft.com/office/drawing/2014/main" id="{0D91B356-C144-8D44-A75E-1E4AA1E2C9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F7B621-07F2-0A49-8A96-E3396051E1DB}"/>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314384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7298-C70A-BC40-8421-A2C039139B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5A4B56-EDBD-6241-AEEF-253573A3127B}"/>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4" name="Footer Placeholder 3">
            <a:extLst>
              <a:ext uri="{FF2B5EF4-FFF2-40B4-BE49-F238E27FC236}">
                <a16:creationId xmlns:a16="http://schemas.microsoft.com/office/drawing/2014/main" id="{E53B6B5D-CFCF-8D4D-994F-840262F548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BC5F34-3CA6-454F-827F-A2657F1D8EB1}"/>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578759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4AF10D-BEFE-E64E-A2F5-D1A4691D49C6}"/>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3" name="Footer Placeholder 2">
            <a:extLst>
              <a:ext uri="{FF2B5EF4-FFF2-40B4-BE49-F238E27FC236}">
                <a16:creationId xmlns:a16="http://schemas.microsoft.com/office/drawing/2014/main" id="{52D7AFE8-225A-F542-B8E1-AF9FA47BB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56D0BE-429D-EE45-A323-10121F801243}"/>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1038883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EA6F-938A-574E-998E-D6756E9A17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41332C-9903-834F-89EE-389FEEE28E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B92072-74AD-8241-9DB0-9A609D305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CFA66A-D780-314C-9B5E-F3CF114C1A73}"/>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6" name="Footer Placeholder 5">
            <a:extLst>
              <a:ext uri="{FF2B5EF4-FFF2-40B4-BE49-F238E27FC236}">
                <a16:creationId xmlns:a16="http://schemas.microsoft.com/office/drawing/2014/main" id="{3B860615-78D1-914F-9BA5-D00E85745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C5D617-ED26-614D-A861-27210391C11A}"/>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227675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E72F-D119-6741-8A8B-FD92D180DD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68BD67-AF04-A642-909A-636ECFDC9C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1AC4A8C-9D5A-1342-95C9-46B8802FE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107D1C-A03D-A448-9A9D-C10B8D8A4F24}"/>
              </a:ext>
            </a:extLst>
          </p:cNvPr>
          <p:cNvSpPr>
            <a:spLocks noGrp="1"/>
          </p:cNvSpPr>
          <p:nvPr>
            <p:ph type="dt" sz="half" idx="10"/>
          </p:nvPr>
        </p:nvSpPr>
        <p:spPr/>
        <p:txBody>
          <a:bodyPr/>
          <a:lstStyle/>
          <a:p>
            <a:fld id="{6B38F812-5FEC-7F4B-9745-6049F3259A81}" type="datetimeFigureOut">
              <a:rPr lang="en-US" smtClean="0"/>
              <a:t>1/14/24</a:t>
            </a:fld>
            <a:endParaRPr lang="en-US"/>
          </a:p>
        </p:txBody>
      </p:sp>
      <p:sp>
        <p:nvSpPr>
          <p:cNvPr id="6" name="Footer Placeholder 5">
            <a:extLst>
              <a:ext uri="{FF2B5EF4-FFF2-40B4-BE49-F238E27FC236}">
                <a16:creationId xmlns:a16="http://schemas.microsoft.com/office/drawing/2014/main" id="{64D8A399-0D69-CD4B-B876-74DB4BEF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C5425-7462-484C-AFD8-DA871842DB2C}"/>
              </a:ext>
            </a:extLst>
          </p:cNvPr>
          <p:cNvSpPr>
            <a:spLocks noGrp="1"/>
          </p:cNvSpPr>
          <p:nvPr>
            <p:ph type="sldNum" sz="quarter" idx="12"/>
          </p:nvPr>
        </p:nvSpPr>
        <p:spPr/>
        <p:txBody>
          <a:bodyPr/>
          <a:lstStyle/>
          <a:p>
            <a:fld id="{DEF4E096-4834-6147-8D2B-B4DFB0541AF8}" type="slidenum">
              <a:rPr lang="en-US" smtClean="0"/>
              <a:t>‹#›</a:t>
            </a:fld>
            <a:endParaRPr lang="en-US"/>
          </a:p>
        </p:txBody>
      </p:sp>
    </p:spTree>
    <p:extLst>
      <p:ext uri="{BB962C8B-B14F-4D97-AF65-F5344CB8AC3E}">
        <p14:creationId xmlns:p14="http://schemas.microsoft.com/office/powerpoint/2010/main" val="343392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30C44D-1350-4F4A-8E32-AC7ED096AC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8CF7B1-E67B-4F49-988B-ECB7D445A1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580EC-9B44-7347-A498-39625B901C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8F812-5FEC-7F4B-9745-6049F3259A81}" type="datetimeFigureOut">
              <a:rPr lang="en-US" smtClean="0"/>
              <a:t>1/14/24</a:t>
            </a:fld>
            <a:endParaRPr lang="en-US"/>
          </a:p>
        </p:txBody>
      </p:sp>
      <p:sp>
        <p:nvSpPr>
          <p:cNvPr id="5" name="Footer Placeholder 4">
            <a:extLst>
              <a:ext uri="{FF2B5EF4-FFF2-40B4-BE49-F238E27FC236}">
                <a16:creationId xmlns:a16="http://schemas.microsoft.com/office/drawing/2014/main" id="{76F07437-773C-4D44-846A-5C6E18594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E0455B-8682-9F4A-84BF-D492991490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F4E096-4834-6147-8D2B-B4DFB0541AF8}" type="slidenum">
              <a:rPr lang="en-US" smtClean="0"/>
              <a:t>‹#›</a:t>
            </a:fld>
            <a:endParaRPr lang="en-US"/>
          </a:p>
        </p:txBody>
      </p:sp>
    </p:spTree>
    <p:extLst>
      <p:ext uri="{BB962C8B-B14F-4D97-AF65-F5344CB8AC3E}">
        <p14:creationId xmlns:p14="http://schemas.microsoft.com/office/powerpoint/2010/main" val="993737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1.png"/><Relationship Id="rId4" Type="http://schemas.openxmlformats.org/officeDocument/2006/relationships/image" Target="../media/image2.jpe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hyperlink" Target="https://linkinghub.elsevier.com/retrieve/pii/S0893608000000265" TargetMode="Externa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jpe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31.svg"/></Relationships>
</file>

<file path=ppt/slides/_rels/slide2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jpe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jpe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jpe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1.jpe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jpe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jpe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jpe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E8BD1-685C-5043-ADC0-57937DB13DBF}"/>
              </a:ext>
            </a:extLst>
          </p:cNvPr>
          <p:cNvSpPr>
            <a:spLocks noGrp="1"/>
          </p:cNvSpPr>
          <p:nvPr>
            <p:ph type="ctrTitle"/>
          </p:nvPr>
        </p:nvSpPr>
        <p:spPr/>
        <p:txBody>
          <a:bodyPr>
            <a:normAutofit/>
          </a:bodyPr>
          <a:lstStyle/>
          <a:p>
            <a:r>
              <a:rPr lang="en-US" dirty="0"/>
              <a:t>Schizophrenia and its Disconnects</a:t>
            </a:r>
          </a:p>
        </p:txBody>
      </p:sp>
      <p:sp>
        <p:nvSpPr>
          <p:cNvPr id="3" name="Subtitle 2">
            <a:extLst>
              <a:ext uri="{FF2B5EF4-FFF2-40B4-BE49-F238E27FC236}">
                <a16:creationId xmlns:a16="http://schemas.microsoft.com/office/drawing/2014/main" id="{98E9EF7C-AEE2-FE44-A5D5-6DBCD2FCBC65}"/>
              </a:ext>
            </a:extLst>
          </p:cNvPr>
          <p:cNvSpPr>
            <a:spLocks noGrp="1"/>
          </p:cNvSpPr>
          <p:nvPr>
            <p:ph type="subTitle" idx="1"/>
          </p:nvPr>
        </p:nvSpPr>
        <p:spPr/>
        <p:txBody>
          <a:bodyPr/>
          <a:lstStyle/>
          <a:p>
            <a:r>
              <a:rPr lang="en-US" dirty="0"/>
              <a:t>The Dynamics and Dimensionality of a Disorder Family</a:t>
            </a:r>
          </a:p>
          <a:p>
            <a:endParaRPr lang="en-US" dirty="0"/>
          </a:p>
          <a:p>
            <a:r>
              <a:rPr lang="en-US" dirty="0"/>
              <a:t>David S. Blair</a:t>
            </a:r>
          </a:p>
        </p:txBody>
      </p:sp>
      <p:grpSp>
        <p:nvGrpSpPr>
          <p:cNvPr id="4" name="Group 3">
            <a:extLst>
              <a:ext uri="{FF2B5EF4-FFF2-40B4-BE49-F238E27FC236}">
                <a16:creationId xmlns:a16="http://schemas.microsoft.com/office/drawing/2014/main" id="{4DC4420C-5E42-4349-9BA9-B42D336DA302}"/>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44DC24B8-19B7-1544-AEAE-9BFC8E9D619B}"/>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6F56D303-9DD7-7B47-A4D1-1B111CF14FD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8748A53E-7A36-3F41-8231-D80256E414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712615" y="6311900"/>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057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91DC8-C98C-EE68-D664-EA5992F89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50A9EB-DBCB-69D6-E945-6BEF58606DC7}"/>
              </a:ext>
            </a:extLst>
          </p:cNvPr>
          <p:cNvSpPr>
            <a:spLocks noGrp="1"/>
          </p:cNvSpPr>
          <p:nvPr>
            <p:ph type="title"/>
          </p:nvPr>
        </p:nvSpPr>
        <p:spPr>
          <a:xfrm>
            <a:off x="838200" y="212171"/>
            <a:ext cx="10515600" cy="1325563"/>
          </a:xfrm>
        </p:spPr>
        <p:txBody>
          <a:bodyPr/>
          <a:lstStyle/>
          <a:p>
            <a:r>
              <a:rPr lang="en-US" dirty="0"/>
              <a:t>Dimensionality in Data</a:t>
            </a:r>
          </a:p>
        </p:txBody>
      </p:sp>
      <p:sp>
        <p:nvSpPr>
          <p:cNvPr id="3" name="Content Placeholder 2">
            <a:extLst>
              <a:ext uri="{FF2B5EF4-FFF2-40B4-BE49-F238E27FC236}">
                <a16:creationId xmlns:a16="http://schemas.microsoft.com/office/drawing/2014/main" id="{06D23BAF-0B2E-8681-695A-54809A74CE85}"/>
              </a:ext>
            </a:extLst>
          </p:cNvPr>
          <p:cNvSpPr>
            <a:spLocks noGrp="1"/>
          </p:cNvSpPr>
          <p:nvPr>
            <p:ph idx="1"/>
          </p:nvPr>
        </p:nvSpPr>
        <p:spPr>
          <a:xfrm>
            <a:off x="838200" y="1825625"/>
            <a:ext cx="5257800" cy="4063447"/>
          </a:xfrm>
        </p:spPr>
        <p:txBody>
          <a:bodyPr>
            <a:normAutofit fontScale="92500"/>
          </a:bodyPr>
          <a:lstStyle/>
          <a:p>
            <a:r>
              <a:rPr lang="en-US" dirty="0"/>
              <a:t>Detecting true dimensionality of data remains an unsolved problem</a:t>
            </a:r>
          </a:p>
          <a:p>
            <a:r>
              <a:rPr lang="en-US" dirty="0"/>
              <a:t>Common criteria rely on goodness-of-fit:</a:t>
            </a:r>
          </a:p>
          <a:p>
            <a:pPr lvl="1"/>
            <a:r>
              <a:rPr lang="en-US" dirty="0"/>
              <a:t>Elbow criterion</a:t>
            </a:r>
          </a:p>
          <a:p>
            <a:pPr lvl="1"/>
            <a:r>
              <a:rPr lang="en-US" dirty="0" err="1"/>
              <a:t>Dunns</a:t>
            </a:r>
            <a:r>
              <a:rPr lang="en-US" dirty="0"/>
              <a:t>, silhouette, gap, etc. scores</a:t>
            </a:r>
          </a:p>
          <a:p>
            <a:r>
              <a:rPr lang="en-US" dirty="0"/>
              <a:t>Precedents suggest dimensionality of between 5 and 15</a:t>
            </a:r>
          </a:p>
          <a:p>
            <a:pPr lvl="1"/>
            <a:r>
              <a:rPr lang="en-US" dirty="0"/>
              <a:t>Based on variance captured</a:t>
            </a:r>
          </a:p>
          <a:p>
            <a:pPr lvl="1"/>
            <a:r>
              <a:rPr lang="en-US" dirty="0"/>
              <a:t>Use other clustering method(s)</a:t>
            </a:r>
          </a:p>
          <a:p>
            <a:endParaRPr lang="en-US" dirty="0"/>
          </a:p>
        </p:txBody>
      </p:sp>
      <p:grpSp>
        <p:nvGrpSpPr>
          <p:cNvPr id="4" name="Group 3">
            <a:extLst>
              <a:ext uri="{FF2B5EF4-FFF2-40B4-BE49-F238E27FC236}">
                <a16:creationId xmlns:a16="http://schemas.microsoft.com/office/drawing/2014/main" id="{ADABF2B8-ADC0-06B2-1636-A4D294C9BD2B}"/>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2C6EF850-63F1-B922-E49C-CB53410BC731}"/>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A429AC24-EB4A-0C87-46F1-A5BA270BA88B}"/>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EA8D7D41-9217-8DFD-FF42-ACC84C9BEC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D6141F5-503F-032A-6057-E6F4F49A7DBB}"/>
              </a:ext>
            </a:extLst>
          </p:cNvPr>
          <p:cNvGrpSpPr/>
          <p:nvPr/>
        </p:nvGrpSpPr>
        <p:grpSpPr>
          <a:xfrm>
            <a:off x="6095998" y="796904"/>
            <a:ext cx="5941254" cy="5236113"/>
            <a:chOff x="6095998" y="796904"/>
            <a:chExt cx="5941254" cy="5236113"/>
          </a:xfrm>
        </p:grpSpPr>
        <p:pic>
          <p:nvPicPr>
            <p:cNvPr id="5122" name="Picture 2">
              <a:extLst>
                <a:ext uri="{FF2B5EF4-FFF2-40B4-BE49-F238E27FC236}">
                  <a16:creationId xmlns:a16="http://schemas.microsoft.com/office/drawing/2014/main" id="{08754378-2548-0E18-6834-697F3ABCE3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97" t="11057" r="32939" b="3048"/>
            <a:stretch/>
          </p:blipFill>
          <p:spPr bwMode="auto">
            <a:xfrm>
              <a:off x="6095998" y="796904"/>
              <a:ext cx="5941253" cy="52361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78AD7F9-A082-2382-5097-7C0A0D5434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5561" t="11236" r="2509" b="5482"/>
            <a:stretch/>
          </p:blipFill>
          <p:spPr bwMode="auto">
            <a:xfrm>
              <a:off x="11910646" y="808625"/>
              <a:ext cx="126606" cy="509217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34776B5D-0B64-A61F-E440-3D20753B73B6}"/>
              </a:ext>
            </a:extLst>
          </p:cNvPr>
          <p:cNvSpPr txBox="1"/>
          <p:nvPr/>
        </p:nvSpPr>
        <p:spPr>
          <a:xfrm>
            <a:off x="8595142" y="5479020"/>
            <a:ext cx="2024721" cy="369332"/>
          </a:xfrm>
          <a:prstGeom prst="rect">
            <a:avLst/>
          </a:prstGeom>
          <a:noFill/>
        </p:spPr>
        <p:txBody>
          <a:bodyPr wrap="none" rtlCol="0">
            <a:spAutoFit/>
          </a:bodyPr>
          <a:lstStyle/>
          <a:p>
            <a:r>
              <a:rPr lang="en-US" b="1" dirty="0"/>
              <a:t>Number of Clusters</a:t>
            </a:r>
          </a:p>
        </p:txBody>
      </p:sp>
      <p:sp>
        <p:nvSpPr>
          <p:cNvPr id="10" name="TextBox 9">
            <a:extLst>
              <a:ext uri="{FF2B5EF4-FFF2-40B4-BE49-F238E27FC236}">
                <a16:creationId xmlns:a16="http://schemas.microsoft.com/office/drawing/2014/main" id="{5300AF75-661D-24A4-D5E8-FEF07FD1DB05}"/>
              </a:ext>
            </a:extLst>
          </p:cNvPr>
          <p:cNvSpPr txBox="1"/>
          <p:nvPr/>
        </p:nvSpPr>
        <p:spPr>
          <a:xfrm rot="16200000">
            <a:off x="5233325" y="2773253"/>
            <a:ext cx="2094676" cy="369332"/>
          </a:xfrm>
          <a:prstGeom prst="rect">
            <a:avLst/>
          </a:prstGeom>
          <a:solidFill>
            <a:schemeClr val="bg1"/>
          </a:solidFill>
        </p:spPr>
        <p:txBody>
          <a:bodyPr wrap="none" rtlCol="0">
            <a:spAutoFit/>
          </a:bodyPr>
          <a:lstStyle/>
          <a:p>
            <a:r>
              <a:rPr lang="en-US" b="1" dirty="0"/>
              <a:t>Variance per Cluster</a:t>
            </a:r>
          </a:p>
        </p:txBody>
      </p:sp>
    </p:spTree>
    <p:extLst>
      <p:ext uri="{BB962C8B-B14F-4D97-AF65-F5344CB8AC3E}">
        <p14:creationId xmlns:p14="http://schemas.microsoft.com/office/powerpoint/2010/main" val="330685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BFCE6-779C-CD70-7FDD-E1934DD85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DAF6E1-344F-7DA3-275D-DD3D73F0813E}"/>
              </a:ext>
            </a:extLst>
          </p:cNvPr>
          <p:cNvSpPr>
            <a:spLocks noGrp="1"/>
          </p:cNvSpPr>
          <p:nvPr>
            <p:ph type="title"/>
          </p:nvPr>
        </p:nvSpPr>
        <p:spPr/>
        <p:txBody>
          <a:bodyPr/>
          <a:lstStyle/>
          <a:p>
            <a:r>
              <a:rPr lang="en-US" dirty="0" err="1"/>
              <a:t>Marcěnko</a:t>
            </a:r>
            <a:r>
              <a:rPr lang="en-US" dirty="0"/>
              <a:t>-Pasteur vs. Precedent(?)</a:t>
            </a:r>
          </a:p>
        </p:txBody>
      </p:sp>
      <p:sp>
        <p:nvSpPr>
          <p:cNvPr id="3" name="Content Placeholder 2">
            <a:extLst>
              <a:ext uri="{FF2B5EF4-FFF2-40B4-BE49-F238E27FC236}">
                <a16:creationId xmlns:a16="http://schemas.microsoft.com/office/drawing/2014/main" id="{0DE831A3-E58B-6A04-7A37-9B5FD63034F7}"/>
              </a:ext>
            </a:extLst>
          </p:cNvPr>
          <p:cNvSpPr>
            <a:spLocks noGrp="1"/>
          </p:cNvSpPr>
          <p:nvPr>
            <p:ph idx="1"/>
          </p:nvPr>
        </p:nvSpPr>
        <p:spPr>
          <a:xfrm>
            <a:off x="8938847" y="1690688"/>
            <a:ext cx="2995246" cy="4063447"/>
          </a:xfrm>
        </p:spPr>
        <p:txBody>
          <a:bodyPr>
            <a:normAutofit lnSpcReduction="10000"/>
          </a:bodyPr>
          <a:lstStyle/>
          <a:p>
            <a:r>
              <a:rPr lang="en-US" dirty="0"/>
              <a:t>Few prior studies with temporal ICA</a:t>
            </a:r>
          </a:p>
          <a:p>
            <a:pPr lvl="1"/>
            <a:r>
              <a:rPr lang="en-US" dirty="0"/>
              <a:t>Dimensionality unclear</a:t>
            </a:r>
          </a:p>
          <a:p>
            <a:r>
              <a:rPr lang="en-US" dirty="0"/>
              <a:t>Prior studies use low count</a:t>
            </a:r>
          </a:p>
          <a:p>
            <a:r>
              <a:rPr lang="en-US" dirty="0" err="1"/>
              <a:t>Marcěnko</a:t>
            </a:r>
            <a:r>
              <a:rPr lang="en-US" dirty="0"/>
              <a:t>-Pasteur give high count</a:t>
            </a:r>
          </a:p>
          <a:p>
            <a:endParaRPr lang="en-US" dirty="0"/>
          </a:p>
        </p:txBody>
      </p:sp>
      <p:grpSp>
        <p:nvGrpSpPr>
          <p:cNvPr id="4" name="Group 3">
            <a:extLst>
              <a:ext uri="{FF2B5EF4-FFF2-40B4-BE49-F238E27FC236}">
                <a16:creationId xmlns:a16="http://schemas.microsoft.com/office/drawing/2014/main" id="{A795A9E0-2209-ACD5-677B-34095A2D2E3D}"/>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223265F2-F807-06C9-FF9A-E8668EBA11D8}"/>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E938D70E-23DC-1DB3-BCFB-AFA3FB926DE5}"/>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D73BE7EA-E4F8-FB03-0AD6-EB7AB35D7F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Graphic 11">
            <a:extLst>
              <a:ext uri="{FF2B5EF4-FFF2-40B4-BE49-F238E27FC236}">
                <a16:creationId xmlns:a16="http://schemas.microsoft.com/office/drawing/2014/main" id="{A0B7ECCB-B33E-2D44-03A9-E6A18794F0C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249" r="6441"/>
          <a:stretch/>
        </p:blipFill>
        <p:spPr>
          <a:xfrm>
            <a:off x="321081" y="1208904"/>
            <a:ext cx="8617766" cy="4883651"/>
          </a:xfrm>
          <a:prstGeom prst="rect">
            <a:avLst/>
          </a:prstGeom>
        </p:spPr>
      </p:pic>
    </p:spTree>
    <p:extLst>
      <p:ext uri="{BB962C8B-B14F-4D97-AF65-F5344CB8AC3E}">
        <p14:creationId xmlns:p14="http://schemas.microsoft.com/office/powerpoint/2010/main" val="281401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4823306" cy="1325563"/>
          </a:xfrm>
        </p:spPr>
        <p:txBody>
          <a:bodyPr>
            <a:normAutofit/>
          </a:bodyPr>
          <a:lstStyle/>
          <a:p>
            <a:r>
              <a:rPr lang="en-US" dirty="0"/>
              <a:t>Dimensionality by Distribution</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4823306" cy="4351338"/>
              </a:xfrm>
            </p:spPr>
            <p:txBody>
              <a:bodyPr>
                <a:normAutofit lnSpcReduction="10000"/>
              </a:bodyPr>
              <a:lstStyle/>
              <a:p>
                <a:r>
                  <a:rPr lang="en-US" dirty="0"/>
                  <a:t>Propose to use </a:t>
                </a:r>
                <a:r>
                  <a:rPr lang="en-US" dirty="0" err="1"/>
                  <a:t>Marčenko-Pastur</a:t>
                </a:r>
                <a:r>
                  <a:rPr lang="en-US" dirty="0"/>
                  <a:t> distribution (</a:t>
                </a:r>
                <a:r>
                  <a:rPr lang="en-US" dirty="0" err="1"/>
                  <a:t>Marčenko</a:t>
                </a:r>
                <a:r>
                  <a:rPr lang="en-US" dirty="0"/>
                  <a:t> and </a:t>
                </a:r>
                <a:r>
                  <a:rPr lang="en-US" dirty="0" err="1"/>
                  <a:t>Pastur</a:t>
                </a:r>
                <a:r>
                  <a:rPr lang="en-US" dirty="0"/>
                  <a:t> 1967)</a:t>
                </a:r>
                <a:endParaRPr lang="en-US" sz="2600" dirty="0"/>
              </a:p>
              <a:p>
                <a:pPr lvl="1"/>
                <a:r>
                  <a:rPr lang="en-US" dirty="0"/>
                  <a:t>Establishes eigenvalue limits for independent time series’ correlation matrix:</a:t>
                </a:r>
              </a:p>
              <a:p>
                <a:pPr marL="0" indent="0">
                  <a:buNone/>
                </a:pPr>
                <a14:m>
                  <m:oMathPara xmlns:m="http://schemas.openxmlformats.org/officeDocument/2006/math">
                    <m:oMathParaPr>
                      <m:jc m:val="centerGroup"/>
                    </m:oMathParaPr>
                    <m:oMath xmlns:m="http://schemas.openxmlformats.org/officeDocument/2006/math">
                      <m:sSubSup>
                        <m:sSubSupPr>
                          <m:ctrlPr>
                            <a:rPr lang="en-ES" i="1" smtClean="0">
                              <a:effectLst/>
                              <a:latin typeface="Cambria Math" panose="02040503050406030204" pitchFamily="18" charset="0"/>
                              <a:ea typeface="Times New Roman" panose="02020603050405020304" pitchFamily="18" charset="0"/>
                              <a:cs typeface="Calibri Light" panose="020F0302020204030204" pitchFamily="34" charset="0"/>
                            </a:rPr>
                          </m:ctrlPr>
                        </m:sSubSupPr>
                        <m:e>
                          <m:r>
                            <m:rPr>
                              <m:sty m:val="p"/>
                            </m:rPr>
                            <a:rPr lang="en-US">
                              <a:effectLst/>
                              <a:latin typeface="Cambria Math" panose="02040503050406030204" pitchFamily="18" charset="0"/>
                              <a:ea typeface="Times New Roman" panose="02020603050405020304" pitchFamily="18" charset="0"/>
                              <a:cs typeface="Calibri Light" panose="020F0302020204030204" pitchFamily="34" charset="0"/>
                            </a:rPr>
                            <m:t>λ</m:t>
                          </m:r>
                        </m:e>
                        <m:sub>
                          <m:r>
                            <m:rPr>
                              <m:sty m:val="p"/>
                            </m:rPr>
                            <a:rPr lang="en-US">
                              <a:effectLst/>
                              <a:latin typeface="Cambria Math" panose="02040503050406030204" pitchFamily="18" charset="0"/>
                              <a:ea typeface="Times New Roman" panose="02020603050405020304" pitchFamily="18" charset="0"/>
                              <a:cs typeface="Calibri Light" panose="020F0302020204030204" pitchFamily="34" charset="0"/>
                            </a:rPr>
                            <m:t>min</m:t>
                          </m:r>
                        </m:sub>
                        <m:sup>
                          <m:r>
                            <m:rPr>
                              <m:sty m:val="p"/>
                            </m:rPr>
                            <a:rPr lang="en-US">
                              <a:effectLst/>
                              <a:latin typeface="Cambria Math" panose="02040503050406030204" pitchFamily="18" charset="0"/>
                              <a:ea typeface="Times New Roman" panose="02020603050405020304" pitchFamily="18" charset="0"/>
                              <a:cs typeface="Calibri Light" panose="020F0302020204030204" pitchFamily="34" charset="0"/>
                            </a:rPr>
                            <m:t>max</m:t>
                          </m:r>
                        </m:sup>
                      </m:sSubSup>
                      <m:r>
                        <a:rPr lang="en-US">
                          <a:effectLst/>
                          <a:latin typeface="Cambria Math" panose="02040503050406030204" pitchFamily="18" charset="0"/>
                          <a:ea typeface="Times New Roman" panose="02020603050405020304" pitchFamily="18" charset="0"/>
                          <a:cs typeface="Calibri Light" panose="020F0302020204030204" pitchFamily="34" charset="0"/>
                        </a:rPr>
                        <m:t>=</m:t>
                      </m:r>
                      <m:sSup>
                        <m:sSupPr>
                          <m:ctrlPr>
                            <a:rPr lang="en-ES" i="1">
                              <a:effectLst/>
                              <a:latin typeface="Cambria Math" panose="02040503050406030204" pitchFamily="18" charset="0"/>
                              <a:ea typeface="Times New Roman" panose="02020603050405020304" pitchFamily="18" charset="0"/>
                              <a:cs typeface="Calibri Light" panose="020F0302020204030204" pitchFamily="34" charset="0"/>
                            </a:rPr>
                          </m:ctrlPr>
                        </m:sSupPr>
                        <m:e>
                          <m:r>
                            <m:rPr>
                              <m:sty m:val="p"/>
                            </m:rPr>
                            <a:rPr lang="en-US">
                              <a:effectLst/>
                              <a:latin typeface="Cambria Math" panose="02040503050406030204" pitchFamily="18" charset="0"/>
                              <a:ea typeface="Times New Roman" panose="02020603050405020304" pitchFamily="18" charset="0"/>
                              <a:cs typeface="Calibri Light" panose="020F0302020204030204" pitchFamily="34" charset="0"/>
                            </a:rPr>
                            <m:t>σ</m:t>
                          </m:r>
                        </m:e>
                        <m:sup>
                          <m:r>
                            <a:rPr lang="en-US">
                              <a:effectLst/>
                              <a:latin typeface="Cambria Math" panose="02040503050406030204" pitchFamily="18" charset="0"/>
                              <a:ea typeface="Times New Roman" panose="02020603050405020304" pitchFamily="18" charset="0"/>
                              <a:cs typeface="Calibri Light" panose="020F0302020204030204" pitchFamily="34" charset="0"/>
                            </a:rPr>
                            <m:t>2</m:t>
                          </m:r>
                        </m:sup>
                      </m:sSup>
                      <m:sSup>
                        <m:sSupPr>
                          <m:ctrlPr>
                            <a:rPr lang="en-ES" i="1">
                              <a:effectLst/>
                              <a:latin typeface="Cambria Math" panose="02040503050406030204" pitchFamily="18" charset="0"/>
                              <a:ea typeface="Times New Roman" panose="02020603050405020304" pitchFamily="18" charset="0"/>
                              <a:cs typeface="Calibri Light" panose="020F0302020204030204" pitchFamily="34" charset="0"/>
                            </a:rPr>
                          </m:ctrlPr>
                        </m:sSupPr>
                        <m:e>
                          <m:d>
                            <m:dPr>
                              <m:ctrlPr>
                                <a:rPr lang="en-ES" i="1">
                                  <a:effectLst/>
                                  <a:latin typeface="Cambria Math" panose="02040503050406030204" pitchFamily="18" charset="0"/>
                                  <a:ea typeface="Times New Roman" panose="02020603050405020304" pitchFamily="18" charset="0"/>
                                  <a:cs typeface="Calibri Light" panose="020F0302020204030204" pitchFamily="34" charset="0"/>
                                </a:rPr>
                              </m:ctrlPr>
                            </m:dPr>
                            <m:e>
                              <m:r>
                                <a:rPr lang="en-US">
                                  <a:effectLst/>
                                  <a:latin typeface="Cambria Math" panose="02040503050406030204" pitchFamily="18" charset="0"/>
                                  <a:ea typeface="Times New Roman" panose="02020603050405020304" pitchFamily="18" charset="0"/>
                                  <a:cs typeface="Calibri Light" panose="020F0302020204030204" pitchFamily="34" charset="0"/>
                                </a:rPr>
                                <m:t>1±</m:t>
                              </m:r>
                              <m:rad>
                                <m:radPr>
                                  <m:degHide m:val="on"/>
                                  <m:ctrlPr>
                                    <a:rPr lang="en-ES" i="1">
                                      <a:effectLst/>
                                      <a:latin typeface="Cambria Math" panose="02040503050406030204" pitchFamily="18" charset="0"/>
                                      <a:ea typeface="Times New Roman" panose="02020603050405020304" pitchFamily="18" charset="0"/>
                                      <a:cs typeface="Calibri Light" panose="020F0302020204030204" pitchFamily="34" charset="0"/>
                                    </a:rPr>
                                  </m:ctrlPr>
                                </m:radPr>
                                <m:deg/>
                                <m:e>
                                  <m:f>
                                    <m:fPr>
                                      <m:ctrlPr>
                                        <a:rPr lang="en-ES" i="1">
                                          <a:effectLst/>
                                          <a:latin typeface="Cambria Math" panose="02040503050406030204" pitchFamily="18" charset="0"/>
                                          <a:ea typeface="Times New Roman" panose="02020603050405020304" pitchFamily="18" charset="0"/>
                                          <a:cs typeface="Calibri Light" panose="020F0302020204030204" pitchFamily="34" charset="0"/>
                                        </a:rPr>
                                      </m:ctrlPr>
                                    </m:fPr>
                                    <m:num>
                                      <m:r>
                                        <a:rPr lang="en-US">
                                          <a:effectLst/>
                                          <a:latin typeface="Cambria Math" panose="02040503050406030204" pitchFamily="18" charset="0"/>
                                          <a:ea typeface="Times New Roman" panose="02020603050405020304" pitchFamily="18" charset="0"/>
                                          <a:cs typeface="Calibri Light" panose="020F0302020204030204" pitchFamily="34" charset="0"/>
                                        </a:rPr>
                                        <m:t>1</m:t>
                                      </m:r>
                                    </m:num>
                                    <m:den>
                                      <m:r>
                                        <m:rPr>
                                          <m:sty m:val="p"/>
                                        </m:rPr>
                                        <a:rPr lang="en-US">
                                          <a:effectLst/>
                                          <a:latin typeface="Cambria Math" panose="02040503050406030204" pitchFamily="18" charset="0"/>
                                          <a:ea typeface="Times New Roman" panose="02020603050405020304" pitchFamily="18" charset="0"/>
                                          <a:cs typeface="Calibri Light" panose="020F0302020204030204" pitchFamily="34" charset="0"/>
                                        </a:rPr>
                                        <m:t>q</m:t>
                                      </m:r>
                                    </m:den>
                                  </m:f>
                                </m:e>
                              </m:rad>
                            </m:e>
                          </m:d>
                        </m:e>
                        <m:sup>
                          <m:r>
                            <a:rPr lang="en-US">
                              <a:effectLst/>
                              <a:latin typeface="Cambria Math" panose="02040503050406030204" pitchFamily="18" charset="0"/>
                              <a:ea typeface="Times New Roman" panose="02020603050405020304" pitchFamily="18" charset="0"/>
                              <a:cs typeface="Calibri Light" panose="020F0302020204030204" pitchFamily="34" charset="0"/>
                            </a:rPr>
                            <m:t>2</m:t>
                          </m:r>
                        </m:sup>
                      </m:sSup>
                    </m:oMath>
                  </m:oMathPara>
                </a14:m>
                <a:endParaRPr lang="en-US" dirty="0"/>
              </a:p>
              <a:p>
                <a:pPr lvl="1"/>
                <a:r>
                  <a:rPr lang="en-US" dirty="0"/>
                  <a:t>Identifies number of statistically dependent communities in time series data</a:t>
                </a:r>
              </a:p>
              <a:p>
                <a:endParaRPr lang="en-US" dirty="0"/>
              </a:p>
            </p:txBody>
          </p:sp>
        </mc:Choice>
        <mc:Fallback xmlns="">
          <p:sp>
            <p:nvSpPr>
              <p:cNvPr id="6" name="Content Placeholder 5">
                <a:extLst>
                  <a:ext uri="{FF2B5EF4-FFF2-40B4-BE49-F238E27FC236}">
                    <a16:creationId xmlns:a16="http://schemas.microsoft.com/office/drawing/2014/main" id="{E7B41F70-8ED5-CEC5-1853-098FDBF53B42}"/>
                  </a:ext>
                </a:extLst>
              </p:cNvPr>
              <p:cNvSpPr>
                <a:spLocks noGrp="1" noRot="1" noChangeAspect="1" noMove="1" noResize="1" noEditPoints="1" noAdjustHandles="1" noChangeArrowheads="1" noChangeShapeType="1" noTextEdit="1"/>
              </p:cNvSpPr>
              <p:nvPr>
                <p:ph idx="1"/>
              </p:nvPr>
            </p:nvSpPr>
            <p:spPr>
              <a:xfrm>
                <a:off x="838200" y="1825625"/>
                <a:ext cx="4823306" cy="4351338"/>
              </a:xfrm>
              <a:blipFill>
                <a:blip r:embed="rId5"/>
                <a:stretch>
                  <a:fillRect l="-2368" t="-3198" r="-2895" b="-2035"/>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516A226-47D5-CDAD-A789-AC6E1A66AC1F}"/>
              </a:ext>
            </a:extLst>
          </p:cNvPr>
          <p:cNvGrpSpPr/>
          <p:nvPr/>
        </p:nvGrpSpPr>
        <p:grpSpPr>
          <a:xfrm>
            <a:off x="5960475" y="35369"/>
            <a:ext cx="6076777" cy="6164999"/>
            <a:chOff x="5986528" y="21941"/>
            <a:chExt cx="6050724" cy="6268524"/>
          </a:xfrm>
        </p:grpSpPr>
        <p:pic>
          <p:nvPicPr>
            <p:cNvPr id="3073" name="Picture 1" descr="page4image121344688">
              <a:extLst>
                <a:ext uri="{FF2B5EF4-FFF2-40B4-BE49-F238E27FC236}">
                  <a16:creationId xmlns:a16="http://schemas.microsoft.com/office/drawing/2014/main" id="{91FBC471-ECA4-3B3A-26A6-ECE4432837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4" t="-126" r="53258" b="52860"/>
            <a:stretch/>
          </p:blipFill>
          <p:spPr bwMode="auto">
            <a:xfrm>
              <a:off x="5986528" y="21941"/>
              <a:ext cx="6050724" cy="599621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6190BF4B-66F8-D1B0-39D7-C39801818A45}"/>
                </a:ext>
              </a:extLst>
            </p:cNvPr>
            <p:cNvCxnSpPr/>
            <p:nvPr/>
          </p:nvCxnSpPr>
          <p:spPr>
            <a:xfrm flipV="1">
              <a:off x="10844212" y="4229100"/>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2644B5-E45D-DE0A-B313-FD36751DC49F}"/>
                </a:ext>
              </a:extLst>
            </p:cNvPr>
            <p:cNvCxnSpPr/>
            <p:nvPr/>
          </p:nvCxnSpPr>
          <p:spPr>
            <a:xfrm flipV="1">
              <a:off x="10868024" y="2493095"/>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A688A00-68F8-0D76-2E6D-4B1D67708316}"/>
                </a:ext>
              </a:extLst>
            </p:cNvPr>
            <p:cNvCxnSpPr/>
            <p:nvPr/>
          </p:nvCxnSpPr>
          <p:spPr>
            <a:xfrm flipV="1">
              <a:off x="10848972" y="738186"/>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1F9AB24-535E-F6EF-2B66-49CFE4481D45}"/>
                </a:ext>
              </a:extLst>
            </p:cNvPr>
            <p:cNvCxnSpPr/>
            <p:nvPr/>
          </p:nvCxnSpPr>
          <p:spPr>
            <a:xfrm flipV="1">
              <a:off x="10039343" y="4238622"/>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04D49C-3DD7-AFD5-D883-A2787E95234B}"/>
                </a:ext>
              </a:extLst>
            </p:cNvPr>
            <p:cNvCxnSpPr/>
            <p:nvPr/>
          </p:nvCxnSpPr>
          <p:spPr>
            <a:xfrm flipV="1">
              <a:off x="10034579" y="2488329"/>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2CFD14-A1AA-8177-7774-B4F0F94B7521}"/>
                </a:ext>
              </a:extLst>
            </p:cNvPr>
            <p:cNvCxnSpPr/>
            <p:nvPr/>
          </p:nvCxnSpPr>
          <p:spPr>
            <a:xfrm flipV="1">
              <a:off x="10044103" y="747708"/>
              <a:ext cx="0" cy="13716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91C495C-03BF-17C6-3A8F-01E45D1EE505}"/>
                </a:ext>
              </a:extLst>
            </p:cNvPr>
            <p:cNvSpPr/>
            <p:nvPr/>
          </p:nvSpPr>
          <p:spPr>
            <a:xfrm>
              <a:off x="10968033" y="3429000"/>
              <a:ext cx="771533" cy="430929"/>
            </a:xfrm>
            <a:prstGeom prst="ellipse">
              <a:avLst/>
            </a:prstGeom>
            <a:solidFill>
              <a:srgbClr val="FFC000">
                <a:alpha val="14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A99BFD2-E359-99D5-4CF1-A4090234A5D3}"/>
                </a:ext>
              </a:extLst>
            </p:cNvPr>
            <p:cNvSpPr/>
            <p:nvPr/>
          </p:nvSpPr>
          <p:spPr>
            <a:xfrm>
              <a:off x="10993323" y="5236483"/>
              <a:ext cx="771533" cy="360825"/>
            </a:xfrm>
            <a:prstGeom prst="ellipse">
              <a:avLst/>
            </a:prstGeom>
            <a:solidFill>
              <a:srgbClr val="FFC000">
                <a:alpha val="14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AA9069B-C359-0129-E40B-A3628C1BCAE0}"/>
                </a:ext>
              </a:extLst>
            </p:cNvPr>
            <p:cNvSpPr txBox="1"/>
            <p:nvPr/>
          </p:nvSpPr>
          <p:spPr>
            <a:xfrm>
              <a:off x="6298485" y="5921134"/>
              <a:ext cx="5426807" cy="369331"/>
            </a:xfrm>
            <a:prstGeom prst="rect">
              <a:avLst/>
            </a:prstGeom>
            <a:noFill/>
          </p:spPr>
          <p:txBody>
            <a:bodyPr wrap="none" rtlCol="0">
              <a:spAutoFit/>
            </a:bodyPr>
            <a:lstStyle/>
            <a:p>
              <a:r>
                <a:rPr lang="en-US" dirty="0"/>
                <a:t>Image from </a:t>
              </a:r>
              <a:r>
                <a:rPr lang="es-E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Lopes</a:t>
              </a:r>
              <a:r>
                <a:rPr lang="es-E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-dos-Santos, Ribeiro, and </a:t>
              </a:r>
              <a:r>
                <a:rPr lang="es-E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Tort</a:t>
              </a:r>
              <a:r>
                <a:rPr lang="es-E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2013</a:t>
              </a:r>
              <a:r>
                <a:rPr lang="en-ES" dirty="0">
                  <a:effectLst/>
                </a:rPr>
                <a:t> </a:t>
              </a:r>
              <a:endParaRPr lang="en-US" dirty="0"/>
            </a:p>
          </p:txBody>
        </p:sp>
      </p:grpSp>
      <p:sp>
        <p:nvSpPr>
          <p:cNvPr id="23" name="Oval 22">
            <a:extLst>
              <a:ext uri="{FF2B5EF4-FFF2-40B4-BE49-F238E27FC236}">
                <a16:creationId xmlns:a16="http://schemas.microsoft.com/office/drawing/2014/main" id="{51652CE2-5343-17E1-B8C8-7932843A89D0}"/>
              </a:ext>
            </a:extLst>
          </p:cNvPr>
          <p:cNvSpPr/>
          <p:nvPr/>
        </p:nvSpPr>
        <p:spPr>
          <a:xfrm>
            <a:off x="10963429" y="1653173"/>
            <a:ext cx="774855" cy="423812"/>
          </a:xfrm>
          <a:prstGeom prst="ellipse">
            <a:avLst/>
          </a:prstGeom>
          <a:solidFill>
            <a:srgbClr val="FFC000">
              <a:alpha val="14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2BCED8F-3123-AC86-C023-F0D92DDFC04B}"/>
                  </a:ext>
                </a:extLst>
              </p:cNvPr>
              <p:cNvSpPr txBox="1"/>
              <p:nvPr/>
            </p:nvSpPr>
            <p:spPr>
              <a:xfrm>
                <a:off x="11061132" y="1241732"/>
                <a:ext cx="591059" cy="369332"/>
              </a:xfrm>
              <a:prstGeom prst="rect">
                <a:avLst/>
              </a:prstGeom>
              <a:noFill/>
            </p:spPr>
            <p:txBody>
              <a:bodyPr wrap="none" rtlCol="0">
                <a:spAutoFit/>
              </a:bodyPr>
              <a:lstStyle/>
              <a:p>
                <a14:m>
                  <m:oMath xmlns:m="http://schemas.openxmlformats.org/officeDocument/2006/math">
                    <m:r>
                      <a:rPr lang="en-US" b="0" i="1" smtClean="0">
                        <a:effectLst/>
                        <a:latin typeface="Cambria Math" panose="02040503050406030204" pitchFamily="18" charset="0"/>
                        <a:ea typeface="Times New Roman" panose="02020603050405020304" pitchFamily="18" charset="0"/>
                        <a:cs typeface="Calibri Light" panose="020F0302020204030204" pitchFamily="34" charset="0"/>
                      </a:rPr>
                      <m:t>𝑁</m:t>
                    </m:r>
                  </m:oMath>
                </a14:m>
                <a:r>
                  <a:rPr lang="en-US" dirty="0"/>
                  <a:t>=0</a:t>
                </a:r>
              </a:p>
            </p:txBody>
          </p:sp>
        </mc:Choice>
        <mc:Fallback xmlns="">
          <p:sp>
            <p:nvSpPr>
              <p:cNvPr id="28" name="TextBox 27">
                <a:extLst>
                  <a:ext uri="{FF2B5EF4-FFF2-40B4-BE49-F238E27FC236}">
                    <a16:creationId xmlns:a16="http://schemas.microsoft.com/office/drawing/2014/main" id="{22BCED8F-3123-AC86-C023-F0D92DDFC04B}"/>
                  </a:ext>
                </a:extLst>
              </p:cNvPr>
              <p:cNvSpPr txBox="1">
                <a:spLocks noRot="1" noChangeAspect="1" noMove="1" noResize="1" noEditPoints="1" noAdjustHandles="1" noChangeArrowheads="1" noChangeShapeType="1" noTextEdit="1"/>
              </p:cNvSpPr>
              <p:nvPr/>
            </p:nvSpPr>
            <p:spPr>
              <a:xfrm>
                <a:off x="11061132" y="1241732"/>
                <a:ext cx="591059" cy="369332"/>
              </a:xfrm>
              <a:prstGeom prst="rect">
                <a:avLst/>
              </a:prstGeom>
              <a:blipFill>
                <a:blip r:embed="rId7"/>
                <a:stretch>
                  <a:fillRect t="-6667" r="-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B5A29D4-79E0-B7E8-CD5B-039D6DD3C552}"/>
                  </a:ext>
                </a:extLst>
              </p:cNvPr>
              <p:cNvSpPr txBox="1"/>
              <p:nvPr/>
            </p:nvSpPr>
            <p:spPr>
              <a:xfrm>
                <a:off x="11039137" y="3008452"/>
                <a:ext cx="591059" cy="369332"/>
              </a:xfrm>
              <a:prstGeom prst="rect">
                <a:avLst/>
              </a:prstGeom>
              <a:noFill/>
            </p:spPr>
            <p:txBody>
              <a:bodyPr wrap="none" rtlCol="0">
                <a:spAutoFit/>
              </a:bodyPr>
              <a:lstStyle/>
              <a:p>
                <a14:m>
                  <m:oMath xmlns:m="http://schemas.openxmlformats.org/officeDocument/2006/math">
                    <m:r>
                      <a:rPr lang="en-US" b="0" i="1" smtClean="0">
                        <a:effectLst/>
                        <a:latin typeface="Cambria Math" panose="02040503050406030204" pitchFamily="18" charset="0"/>
                        <a:ea typeface="Times New Roman" panose="02020603050405020304" pitchFamily="18" charset="0"/>
                        <a:cs typeface="Calibri Light" panose="020F0302020204030204" pitchFamily="34" charset="0"/>
                      </a:rPr>
                      <m:t>𝑁</m:t>
                    </m:r>
                  </m:oMath>
                </a14:m>
                <a:r>
                  <a:rPr lang="en-US" dirty="0"/>
                  <a:t>=1</a:t>
                </a:r>
              </a:p>
            </p:txBody>
          </p:sp>
        </mc:Choice>
        <mc:Fallback xmlns="">
          <p:sp>
            <p:nvSpPr>
              <p:cNvPr id="29" name="TextBox 28">
                <a:extLst>
                  <a:ext uri="{FF2B5EF4-FFF2-40B4-BE49-F238E27FC236}">
                    <a16:creationId xmlns:a16="http://schemas.microsoft.com/office/drawing/2014/main" id="{4B5A29D4-79E0-B7E8-CD5B-039D6DD3C552}"/>
                  </a:ext>
                </a:extLst>
              </p:cNvPr>
              <p:cNvSpPr txBox="1">
                <a:spLocks noRot="1" noChangeAspect="1" noMove="1" noResize="1" noEditPoints="1" noAdjustHandles="1" noChangeArrowheads="1" noChangeShapeType="1" noTextEdit="1"/>
              </p:cNvSpPr>
              <p:nvPr/>
            </p:nvSpPr>
            <p:spPr>
              <a:xfrm>
                <a:off x="11039137" y="3008452"/>
                <a:ext cx="591059" cy="369332"/>
              </a:xfrm>
              <a:prstGeom prst="rect">
                <a:avLst/>
              </a:prstGeom>
              <a:blipFill>
                <a:blip r:embed="rId8"/>
                <a:stretch>
                  <a:fillRect t="-10345" r="-8511"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C5BC2BC-A24D-8A3F-1936-8E6B3A87ECFA}"/>
                  </a:ext>
                </a:extLst>
              </p:cNvPr>
              <p:cNvSpPr txBox="1"/>
              <p:nvPr/>
            </p:nvSpPr>
            <p:spPr>
              <a:xfrm>
                <a:off x="11039137" y="4807161"/>
                <a:ext cx="591059" cy="369332"/>
              </a:xfrm>
              <a:prstGeom prst="rect">
                <a:avLst/>
              </a:prstGeom>
              <a:noFill/>
            </p:spPr>
            <p:txBody>
              <a:bodyPr wrap="none" rtlCol="0">
                <a:spAutoFit/>
              </a:bodyPr>
              <a:lstStyle/>
              <a:p>
                <a14:m>
                  <m:oMath xmlns:m="http://schemas.openxmlformats.org/officeDocument/2006/math">
                    <m:r>
                      <a:rPr lang="en-US" b="0" i="1" smtClean="0">
                        <a:effectLst/>
                        <a:latin typeface="Cambria Math" panose="02040503050406030204" pitchFamily="18" charset="0"/>
                        <a:ea typeface="Times New Roman" panose="02020603050405020304" pitchFamily="18" charset="0"/>
                        <a:cs typeface="Calibri Light" panose="020F0302020204030204" pitchFamily="34" charset="0"/>
                      </a:rPr>
                      <m:t>𝑁</m:t>
                    </m:r>
                  </m:oMath>
                </a14:m>
                <a:r>
                  <a:rPr lang="en-US" dirty="0"/>
                  <a:t>=2</a:t>
                </a:r>
              </a:p>
            </p:txBody>
          </p:sp>
        </mc:Choice>
        <mc:Fallback xmlns="">
          <p:sp>
            <p:nvSpPr>
              <p:cNvPr id="30" name="TextBox 29">
                <a:extLst>
                  <a:ext uri="{FF2B5EF4-FFF2-40B4-BE49-F238E27FC236}">
                    <a16:creationId xmlns:a16="http://schemas.microsoft.com/office/drawing/2014/main" id="{FC5BC2BC-A24D-8A3F-1936-8E6B3A87ECFA}"/>
                  </a:ext>
                </a:extLst>
              </p:cNvPr>
              <p:cNvSpPr txBox="1">
                <a:spLocks noRot="1" noChangeAspect="1" noMove="1" noResize="1" noEditPoints="1" noAdjustHandles="1" noChangeArrowheads="1" noChangeShapeType="1" noTextEdit="1"/>
              </p:cNvSpPr>
              <p:nvPr/>
            </p:nvSpPr>
            <p:spPr>
              <a:xfrm>
                <a:off x="11039137" y="4807161"/>
                <a:ext cx="591059" cy="369332"/>
              </a:xfrm>
              <a:prstGeom prst="rect">
                <a:avLst/>
              </a:prstGeom>
              <a:blipFill>
                <a:blip r:embed="rId9"/>
                <a:stretch>
                  <a:fillRect t="-6667" r="-8511" b="-26667"/>
                </a:stretch>
              </a:blipFill>
            </p:spPr>
            <p:txBody>
              <a:bodyPr/>
              <a:lstStyle/>
              <a:p>
                <a:r>
                  <a:rPr lang="en-US">
                    <a:noFill/>
                  </a:rPr>
                  <a:t> </a:t>
                </a:r>
              </a:p>
            </p:txBody>
          </p:sp>
        </mc:Fallback>
      </mc:AlternateContent>
    </p:spTree>
    <p:extLst>
      <p:ext uri="{BB962C8B-B14F-4D97-AF65-F5344CB8AC3E}">
        <p14:creationId xmlns:p14="http://schemas.microsoft.com/office/powerpoint/2010/main" val="1214729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p:txBody>
          <a:bodyPr/>
          <a:lstStyle/>
          <a:p>
            <a:r>
              <a:rPr lang="en-US" dirty="0"/>
              <a:t>Goals and Tools</a:t>
            </a:r>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825625"/>
            <a:ext cx="5538443" cy="4351338"/>
          </a:xfrm>
        </p:spPr>
        <p:txBody>
          <a:bodyPr>
            <a:normAutofit/>
          </a:bodyPr>
          <a:lstStyle/>
          <a:p>
            <a:r>
              <a:rPr lang="en-US" dirty="0"/>
              <a:t>Goal: identify temporally independent components of </a:t>
            </a:r>
            <a:r>
              <a:rPr lang="en-US" dirty="0" err="1"/>
              <a:t>dFNC</a:t>
            </a:r>
            <a:endParaRPr lang="en-US" dirty="0"/>
          </a:p>
          <a:p>
            <a:pPr lvl="1"/>
            <a:r>
              <a:rPr lang="en-US" dirty="0"/>
              <a:t>Isolate spatial maps</a:t>
            </a:r>
          </a:p>
          <a:p>
            <a:pPr lvl="1"/>
            <a:r>
              <a:rPr lang="en-US" dirty="0"/>
              <a:t>Isolate time series</a:t>
            </a:r>
          </a:p>
          <a:p>
            <a:r>
              <a:rPr lang="en-US" dirty="0"/>
              <a:t>Tool: independent component analysis (ICA)</a:t>
            </a:r>
          </a:p>
          <a:p>
            <a:pPr lvl="1"/>
            <a:r>
              <a:rPr lang="en-US" dirty="0"/>
              <a:t>Searches for maximally independent sources in overall signal</a:t>
            </a:r>
          </a:p>
          <a:p>
            <a:pPr lvl="1"/>
            <a:r>
              <a:rPr lang="en-US" dirty="0"/>
              <a:t>Use </a:t>
            </a:r>
            <a:r>
              <a:rPr lang="en-US" i="1" dirty="0" err="1"/>
              <a:t>fastICA</a:t>
            </a:r>
            <a:r>
              <a:rPr lang="en-US" dirty="0"/>
              <a:t> module </a:t>
            </a:r>
            <a:r>
              <a:rPr lang="en-US" dirty="0">
                <a:hlinkClick r:id="rId5"/>
              </a:rPr>
              <a:t>(Hyvärinen &amp; Oja 2000)</a:t>
            </a:r>
            <a:endParaRPr lang="en-US" dirty="0"/>
          </a:p>
          <a:p>
            <a:endParaRPr lang="en-US" dirty="0"/>
          </a:p>
        </p:txBody>
      </p:sp>
      <p:pic>
        <p:nvPicPr>
          <p:cNvPr id="4" name="Picture 3">
            <a:extLst>
              <a:ext uri="{FF2B5EF4-FFF2-40B4-BE49-F238E27FC236}">
                <a16:creationId xmlns:a16="http://schemas.microsoft.com/office/drawing/2014/main" id="{1AE350AB-41C8-35B5-0D81-4B8CCCE56E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439"/>
          <a:stretch/>
        </p:blipFill>
        <p:spPr bwMode="auto">
          <a:xfrm>
            <a:off x="6498810" y="1391942"/>
            <a:ext cx="5538442" cy="42591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744AB0-14DA-BB31-C3B3-DBE6A09C70F5}"/>
              </a:ext>
            </a:extLst>
          </p:cNvPr>
          <p:cNvSpPr txBox="1"/>
          <p:nvPr/>
        </p:nvSpPr>
        <p:spPr>
          <a:xfrm>
            <a:off x="6886575" y="5275686"/>
            <a:ext cx="4359854" cy="369332"/>
          </a:xfrm>
          <a:prstGeom prst="rect">
            <a:avLst/>
          </a:prstGeom>
          <a:noFill/>
        </p:spPr>
        <p:txBody>
          <a:bodyPr wrap="square">
            <a:spAutoFit/>
          </a:bodyPr>
          <a:lstStyle/>
          <a:p>
            <a:r>
              <a:rPr lang="en-US" sz="1800" dirty="0">
                <a:effectLst/>
                <a:latin typeface="Cambria" panose="02040503050406030204" pitchFamily="18" charset="0"/>
                <a:ea typeface="Cambria" panose="02040503050406030204" pitchFamily="18" charset="0"/>
                <a:cs typeface="Times New Roman" panose="02020603050405020304" pitchFamily="18" charset="0"/>
              </a:rPr>
              <a:t>Image from </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Mika, </a:t>
            </a:r>
            <a:r>
              <a:rPr lang="en-U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Budzik</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and </a:t>
            </a:r>
            <a:r>
              <a:rPr lang="en-US" sz="18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Józwik</a:t>
            </a:r>
            <a:r>
              <a:rPr lang="en-US" sz="18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2020</a:t>
            </a:r>
            <a:endParaRPr lang="en-US" dirty="0"/>
          </a:p>
        </p:txBody>
      </p:sp>
    </p:spTree>
    <p:extLst>
      <p:ext uri="{BB962C8B-B14F-4D97-AF65-F5344CB8AC3E}">
        <p14:creationId xmlns:p14="http://schemas.microsoft.com/office/powerpoint/2010/main" val="3861548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E73A3-F6CD-BC60-5C2D-E65232E423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D206E-015E-ECE1-1677-FC17A409AB86}"/>
              </a:ext>
            </a:extLst>
          </p:cNvPr>
          <p:cNvSpPr>
            <a:spLocks noGrp="1"/>
          </p:cNvSpPr>
          <p:nvPr>
            <p:ph type="title"/>
          </p:nvPr>
        </p:nvSpPr>
        <p:spPr/>
        <p:txBody>
          <a:bodyPr/>
          <a:lstStyle/>
          <a:p>
            <a:r>
              <a:rPr lang="en-US" dirty="0"/>
              <a:t>Maps &amp; Time Courses: 5 </a:t>
            </a:r>
            <a:r>
              <a:rPr lang="en-US" dirty="0" err="1"/>
              <a:t>tICs</a:t>
            </a:r>
            <a:endParaRPr lang="en-US" dirty="0"/>
          </a:p>
        </p:txBody>
      </p:sp>
      <p:pic>
        <p:nvPicPr>
          <p:cNvPr id="9" name="Content Placeholder 8">
            <a:extLst>
              <a:ext uri="{FF2B5EF4-FFF2-40B4-BE49-F238E27FC236}">
                <a16:creationId xmlns:a16="http://schemas.microsoft.com/office/drawing/2014/main" id="{84DD6B92-7FCF-77E8-175E-37C97111FFDA}"/>
              </a:ext>
            </a:extLst>
          </p:cNvPr>
          <p:cNvPicPr>
            <a:picLocks noGrp="1" noChangeAspect="1"/>
          </p:cNvPicPr>
          <p:nvPr>
            <p:ph idx="1"/>
          </p:nvPr>
        </p:nvPicPr>
        <p:blipFill rotWithShape="1">
          <a:blip r:embed="rId3">
            <a:extLst>
              <a:ext uri="{96DAC541-7B7A-43D3-8B79-37D633B846F1}">
                <asvg:svgBlip xmlns:asvg="http://schemas.microsoft.com/office/drawing/2016/SVG/main" r:embed="rId4"/>
              </a:ext>
            </a:extLst>
          </a:blip>
          <a:srcRect l="9335" t="9210" r="8053" b="7135"/>
          <a:stretch/>
        </p:blipFill>
        <p:spPr>
          <a:xfrm>
            <a:off x="1187823" y="1370590"/>
            <a:ext cx="9816352" cy="4749260"/>
          </a:xfrm>
        </p:spPr>
      </p:pic>
      <p:grpSp>
        <p:nvGrpSpPr>
          <p:cNvPr id="4" name="Group 3">
            <a:extLst>
              <a:ext uri="{FF2B5EF4-FFF2-40B4-BE49-F238E27FC236}">
                <a16:creationId xmlns:a16="http://schemas.microsoft.com/office/drawing/2014/main" id="{F05299DE-8501-72E3-D40F-64E51CA08B32}"/>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823D71DC-DBF3-CE83-7D54-0D599D59DC3A}"/>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B92AE4BA-C244-3C72-C54E-E453AD37B017}"/>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9BC858C8-AA8C-547A-C38A-9017A6B44D1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99621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9DCAF-34C3-92DD-107E-AF513CF1DD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3F2BE7-706A-1220-EA96-656C1E8AF044}"/>
              </a:ext>
            </a:extLst>
          </p:cNvPr>
          <p:cNvSpPr>
            <a:spLocks noGrp="1"/>
          </p:cNvSpPr>
          <p:nvPr>
            <p:ph type="title"/>
          </p:nvPr>
        </p:nvSpPr>
        <p:spPr/>
        <p:txBody>
          <a:bodyPr/>
          <a:lstStyle/>
          <a:p>
            <a:r>
              <a:rPr lang="en-US" dirty="0"/>
              <a:t>Maps &amp; Time Courses: 10 </a:t>
            </a:r>
            <a:r>
              <a:rPr lang="en-US" dirty="0" err="1"/>
              <a:t>tICs</a:t>
            </a:r>
            <a:endParaRPr lang="en-US" dirty="0"/>
          </a:p>
        </p:txBody>
      </p:sp>
      <p:grpSp>
        <p:nvGrpSpPr>
          <p:cNvPr id="4" name="Group 3">
            <a:extLst>
              <a:ext uri="{FF2B5EF4-FFF2-40B4-BE49-F238E27FC236}">
                <a16:creationId xmlns:a16="http://schemas.microsoft.com/office/drawing/2014/main" id="{9145D23E-8F37-59D4-7A39-FF6D555D15D6}"/>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B17A243B-2757-751C-A2AC-DEC4F55BC3C7}"/>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458510CB-0AF1-5E46-F5E1-681B7EA4522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D743D34E-C030-286C-1551-2800471A0E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7" name="Group 716">
            <a:extLst>
              <a:ext uri="{FF2B5EF4-FFF2-40B4-BE49-F238E27FC236}">
                <a16:creationId xmlns:a16="http://schemas.microsoft.com/office/drawing/2014/main" id="{513C5201-E62F-814C-AC5F-7F08DE9E1F31}"/>
              </a:ext>
            </a:extLst>
          </p:cNvPr>
          <p:cNvGrpSpPr/>
          <p:nvPr/>
        </p:nvGrpSpPr>
        <p:grpSpPr>
          <a:xfrm>
            <a:off x="158563" y="1690688"/>
            <a:ext cx="11882504" cy="1325563"/>
            <a:chOff x="154748" y="1690688"/>
            <a:chExt cx="13267338" cy="1434353"/>
          </a:xfrm>
        </p:grpSpPr>
        <p:pic>
          <p:nvPicPr>
            <p:cNvPr id="714" name="Graphic 713">
              <a:extLst>
                <a:ext uri="{FF2B5EF4-FFF2-40B4-BE49-F238E27FC236}">
                  <a16:creationId xmlns:a16="http://schemas.microsoft.com/office/drawing/2014/main" id="{F1F74698-5800-3A09-A0D0-A47F39CA22C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422" t="4742" r="4844" b="56633"/>
            <a:stretch/>
          </p:blipFill>
          <p:spPr>
            <a:xfrm>
              <a:off x="154748" y="1690688"/>
              <a:ext cx="6974541" cy="1434353"/>
            </a:xfrm>
            <a:prstGeom prst="rect">
              <a:avLst/>
            </a:prstGeom>
          </p:spPr>
        </p:pic>
        <p:pic>
          <p:nvPicPr>
            <p:cNvPr id="716" name="Graphic 715">
              <a:extLst>
                <a:ext uri="{FF2B5EF4-FFF2-40B4-BE49-F238E27FC236}">
                  <a16:creationId xmlns:a16="http://schemas.microsoft.com/office/drawing/2014/main" id="{8216F1FE-CFCA-C0A4-9414-B2CD5702271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986" t="55192" r="5742" b="11374"/>
            <a:stretch/>
          </p:blipFill>
          <p:spPr>
            <a:xfrm>
              <a:off x="6872085" y="1798288"/>
              <a:ext cx="6550001" cy="1241559"/>
            </a:xfrm>
            <a:prstGeom prst="rect">
              <a:avLst/>
            </a:prstGeom>
          </p:spPr>
        </p:pic>
      </p:grpSp>
      <p:grpSp>
        <p:nvGrpSpPr>
          <p:cNvPr id="722" name="Group 721">
            <a:extLst>
              <a:ext uri="{FF2B5EF4-FFF2-40B4-BE49-F238E27FC236}">
                <a16:creationId xmlns:a16="http://schemas.microsoft.com/office/drawing/2014/main" id="{648FD37F-F4DE-7860-82F4-C088557196B4}"/>
              </a:ext>
            </a:extLst>
          </p:cNvPr>
          <p:cNvGrpSpPr/>
          <p:nvPr/>
        </p:nvGrpSpPr>
        <p:grpSpPr>
          <a:xfrm>
            <a:off x="-1" y="2894020"/>
            <a:ext cx="12192000" cy="1750256"/>
            <a:chOff x="-1" y="2894020"/>
            <a:chExt cx="12192000" cy="1750256"/>
          </a:xfrm>
        </p:grpSpPr>
        <p:pic>
          <p:nvPicPr>
            <p:cNvPr id="719" name="Graphic 718">
              <a:extLst>
                <a:ext uri="{FF2B5EF4-FFF2-40B4-BE49-F238E27FC236}">
                  <a16:creationId xmlns:a16="http://schemas.microsoft.com/office/drawing/2014/main" id="{2380276E-CA4D-B625-44A7-F8B0FB226EE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3637" b="48649"/>
            <a:stretch/>
          </p:blipFill>
          <p:spPr>
            <a:xfrm>
              <a:off x="-1" y="2894020"/>
              <a:ext cx="6703565" cy="1706757"/>
            </a:xfrm>
            <a:prstGeom prst="rect">
              <a:avLst/>
            </a:prstGeom>
          </p:spPr>
        </p:pic>
        <p:pic>
          <p:nvPicPr>
            <p:cNvPr id="721" name="Graphic 720">
              <a:extLst>
                <a:ext uri="{FF2B5EF4-FFF2-40B4-BE49-F238E27FC236}">
                  <a16:creationId xmlns:a16="http://schemas.microsoft.com/office/drawing/2014/main" id="{F08B6F85-FAEE-448C-8034-2878778FB1A9}"/>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988" t="48649" r="3514"/>
            <a:stretch/>
          </p:blipFill>
          <p:spPr>
            <a:xfrm>
              <a:off x="6174750" y="2937519"/>
              <a:ext cx="6017249" cy="1706757"/>
            </a:xfrm>
            <a:prstGeom prst="rect">
              <a:avLst/>
            </a:prstGeom>
          </p:spPr>
        </p:pic>
      </p:grpSp>
    </p:spTree>
    <p:extLst>
      <p:ext uri="{BB962C8B-B14F-4D97-AF65-F5344CB8AC3E}">
        <p14:creationId xmlns:p14="http://schemas.microsoft.com/office/powerpoint/2010/main" val="1542055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469F6-8CF2-010A-F1AA-449CF417C34C}"/>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DA9B9C40-18CB-1D2A-D99D-B3560287ECC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478" r="5743"/>
          <a:stretch/>
        </p:blipFill>
        <p:spPr>
          <a:xfrm>
            <a:off x="5795761" y="0"/>
            <a:ext cx="6396239" cy="6378647"/>
          </a:xfrm>
          <a:prstGeom prst="rect">
            <a:avLst/>
          </a:prstGeom>
        </p:spPr>
      </p:pic>
      <p:sp>
        <p:nvSpPr>
          <p:cNvPr id="2" name="Title 1">
            <a:extLst>
              <a:ext uri="{FF2B5EF4-FFF2-40B4-BE49-F238E27FC236}">
                <a16:creationId xmlns:a16="http://schemas.microsoft.com/office/drawing/2014/main" id="{CB71714C-083B-8494-27F4-FBC166BA13F0}"/>
              </a:ext>
            </a:extLst>
          </p:cNvPr>
          <p:cNvSpPr>
            <a:spLocks noGrp="1"/>
          </p:cNvSpPr>
          <p:nvPr>
            <p:ph type="title"/>
          </p:nvPr>
        </p:nvSpPr>
        <p:spPr/>
        <p:txBody>
          <a:bodyPr/>
          <a:lstStyle/>
          <a:p>
            <a:r>
              <a:rPr lang="en-US" dirty="0"/>
              <a:t>Maps &amp; Time Courses:</a:t>
            </a:r>
            <a:br>
              <a:rPr lang="en-US" dirty="0"/>
            </a:br>
            <a:r>
              <a:rPr lang="en-US" dirty="0"/>
              <a:t>22 </a:t>
            </a:r>
            <a:r>
              <a:rPr lang="en-US" dirty="0" err="1"/>
              <a:t>tICs</a:t>
            </a:r>
            <a:endParaRPr lang="en-US" dirty="0"/>
          </a:p>
        </p:txBody>
      </p:sp>
      <p:sp>
        <p:nvSpPr>
          <p:cNvPr id="3" name="Content Placeholder 2">
            <a:extLst>
              <a:ext uri="{FF2B5EF4-FFF2-40B4-BE49-F238E27FC236}">
                <a16:creationId xmlns:a16="http://schemas.microsoft.com/office/drawing/2014/main" id="{DB16C415-1357-D268-CD9F-F17B562868D7}"/>
              </a:ext>
            </a:extLst>
          </p:cNvPr>
          <p:cNvSpPr>
            <a:spLocks noGrp="1"/>
          </p:cNvSpPr>
          <p:nvPr>
            <p:ph idx="1"/>
          </p:nvPr>
        </p:nvSpPr>
        <p:spPr>
          <a:xfrm>
            <a:off x="838200" y="1825625"/>
            <a:ext cx="5257800" cy="4063447"/>
          </a:xfrm>
        </p:spPr>
        <p:txBody>
          <a:bodyPr/>
          <a:lstStyle/>
          <a:p>
            <a:endParaRPr lang="en-US" dirty="0"/>
          </a:p>
        </p:txBody>
      </p:sp>
      <p:grpSp>
        <p:nvGrpSpPr>
          <p:cNvPr id="4" name="Group 3">
            <a:extLst>
              <a:ext uri="{FF2B5EF4-FFF2-40B4-BE49-F238E27FC236}">
                <a16:creationId xmlns:a16="http://schemas.microsoft.com/office/drawing/2014/main" id="{E4E2F4B9-E69A-AB75-2E47-3CECACBFDAEC}"/>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CF904934-1025-D5B4-3599-EB618E5543AC}"/>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4BA14ECF-8255-AF84-1DAD-9ABAF7E6738E}"/>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E15D51DD-6564-BD06-9640-36878CFD8E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112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36FAC-611B-6B6B-67EE-7C0F894EEB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D94139-C36A-70C9-3784-088DF3995DA2}"/>
              </a:ext>
            </a:extLst>
          </p:cNvPr>
          <p:cNvSpPr>
            <a:spLocks noGrp="1"/>
          </p:cNvSpPr>
          <p:nvPr>
            <p:ph type="title"/>
          </p:nvPr>
        </p:nvSpPr>
        <p:spPr/>
        <p:txBody>
          <a:bodyPr/>
          <a:lstStyle/>
          <a:p>
            <a:r>
              <a:rPr lang="en-US" dirty="0"/>
              <a:t>Maps &amp; Time Courses: 171 </a:t>
            </a:r>
            <a:r>
              <a:rPr lang="en-US" dirty="0" err="1"/>
              <a:t>tICs</a:t>
            </a:r>
            <a:endParaRPr lang="en-US" dirty="0"/>
          </a:p>
        </p:txBody>
      </p:sp>
      <p:sp>
        <p:nvSpPr>
          <p:cNvPr id="3" name="Content Placeholder 2">
            <a:extLst>
              <a:ext uri="{FF2B5EF4-FFF2-40B4-BE49-F238E27FC236}">
                <a16:creationId xmlns:a16="http://schemas.microsoft.com/office/drawing/2014/main" id="{A5549CE8-D402-3D6A-BEC6-5BF2573C4A85}"/>
              </a:ext>
            </a:extLst>
          </p:cNvPr>
          <p:cNvSpPr>
            <a:spLocks noGrp="1"/>
          </p:cNvSpPr>
          <p:nvPr>
            <p:ph idx="1"/>
          </p:nvPr>
        </p:nvSpPr>
        <p:spPr>
          <a:xfrm>
            <a:off x="9388444" y="365125"/>
            <a:ext cx="1965355" cy="5523947"/>
          </a:xfrm>
        </p:spPr>
        <p:txBody>
          <a:bodyPr/>
          <a:lstStyle/>
          <a:p>
            <a:endParaRPr lang="en-US" dirty="0"/>
          </a:p>
        </p:txBody>
      </p:sp>
      <p:grpSp>
        <p:nvGrpSpPr>
          <p:cNvPr id="4" name="Group 3">
            <a:extLst>
              <a:ext uri="{FF2B5EF4-FFF2-40B4-BE49-F238E27FC236}">
                <a16:creationId xmlns:a16="http://schemas.microsoft.com/office/drawing/2014/main" id="{D08EBD0D-BEA3-9675-F256-D96DD4D7955D}"/>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58C2CD27-19EF-502F-6696-DCBEC9D138FD}"/>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BE7BF19B-C16E-E25C-9834-7EEC2F544A35}"/>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D599D639-2E3F-3D69-7B1A-394449CF43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7E8F9D83-EAD2-9E25-E1D2-DCE489DC3DAA}"/>
              </a:ext>
            </a:extLst>
          </p:cNvPr>
          <p:cNvGrpSpPr>
            <a:grpSpLocks noChangeAspect="1"/>
          </p:cNvGrpSpPr>
          <p:nvPr/>
        </p:nvGrpSpPr>
        <p:grpSpPr>
          <a:xfrm>
            <a:off x="74160" y="1690688"/>
            <a:ext cx="12043678" cy="3523884"/>
            <a:chOff x="1" y="1529202"/>
            <a:chExt cx="12985987" cy="3799596"/>
          </a:xfrm>
        </p:grpSpPr>
        <p:grpSp>
          <p:nvGrpSpPr>
            <p:cNvPr id="35" name="Group 34">
              <a:extLst>
                <a:ext uri="{FF2B5EF4-FFF2-40B4-BE49-F238E27FC236}">
                  <a16:creationId xmlns:a16="http://schemas.microsoft.com/office/drawing/2014/main" id="{5B9B3C9B-D237-0AD1-F1CE-9644F1C49100}"/>
                </a:ext>
              </a:extLst>
            </p:cNvPr>
            <p:cNvGrpSpPr>
              <a:grpSpLocks noChangeAspect="1"/>
            </p:cNvGrpSpPr>
            <p:nvPr/>
          </p:nvGrpSpPr>
          <p:grpSpPr>
            <a:xfrm>
              <a:off x="154748" y="1529202"/>
              <a:ext cx="12831240" cy="1908000"/>
              <a:chOff x="154748" y="1529202"/>
              <a:chExt cx="12836963" cy="1908851"/>
            </a:xfrm>
          </p:grpSpPr>
          <p:pic>
            <p:nvPicPr>
              <p:cNvPr id="33" name="Graphic 32">
                <a:extLst>
                  <a:ext uri="{FF2B5EF4-FFF2-40B4-BE49-F238E27FC236}">
                    <a16:creationId xmlns:a16="http://schemas.microsoft.com/office/drawing/2014/main" id="{4FBEE0F8-87A1-7805-C24E-8F99192E9E9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0513" t="50000" r="8299" b="5856"/>
              <a:stretch/>
            </p:blipFill>
            <p:spPr>
              <a:xfrm>
                <a:off x="6681445" y="1538255"/>
                <a:ext cx="6310266" cy="1899798"/>
              </a:xfrm>
              <a:prstGeom prst="rect">
                <a:avLst/>
              </a:prstGeom>
            </p:spPr>
          </p:pic>
          <p:pic>
            <p:nvPicPr>
              <p:cNvPr id="32" name="Graphic 31">
                <a:extLst>
                  <a:ext uri="{FF2B5EF4-FFF2-40B4-BE49-F238E27FC236}">
                    <a16:creationId xmlns:a16="http://schemas.microsoft.com/office/drawing/2014/main" id="{ACB26D9A-D45C-FD03-3F75-239DBBC7F13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0212" t="2542" r="8844" b="53313"/>
              <a:stretch/>
            </p:blipFill>
            <p:spPr>
              <a:xfrm>
                <a:off x="154748" y="1529202"/>
                <a:ext cx="6291319" cy="1899798"/>
              </a:xfrm>
              <a:prstGeom prst="rect">
                <a:avLst/>
              </a:prstGeom>
            </p:spPr>
          </p:pic>
        </p:grpSp>
        <p:pic>
          <p:nvPicPr>
            <p:cNvPr id="39" name="Graphic 38">
              <a:extLst>
                <a:ext uri="{FF2B5EF4-FFF2-40B4-BE49-F238E27FC236}">
                  <a16:creationId xmlns:a16="http://schemas.microsoft.com/office/drawing/2014/main" id="{4F4EDEC3-715B-8A2E-4DD9-C32F37BB5086}"/>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558" t="2505" r="8542" b="53332"/>
            <a:stretch/>
          </p:blipFill>
          <p:spPr>
            <a:xfrm>
              <a:off x="1" y="3428152"/>
              <a:ext cx="6443261" cy="1900646"/>
            </a:xfrm>
            <a:prstGeom prst="rect">
              <a:avLst/>
            </a:prstGeom>
          </p:spPr>
        </p:pic>
        <p:pic>
          <p:nvPicPr>
            <p:cNvPr id="40" name="Graphic 39">
              <a:extLst>
                <a:ext uri="{FF2B5EF4-FFF2-40B4-BE49-F238E27FC236}">
                  <a16:creationId xmlns:a16="http://schemas.microsoft.com/office/drawing/2014/main" id="{B2EC9EE1-5047-5A8B-0FCD-B169B85733E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558" t="49790" r="8542" b="6086"/>
            <a:stretch/>
          </p:blipFill>
          <p:spPr>
            <a:xfrm>
              <a:off x="6542727" y="3428152"/>
              <a:ext cx="6443261" cy="1898951"/>
            </a:xfrm>
            <a:prstGeom prst="rect">
              <a:avLst/>
            </a:prstGeom>
          </p:spPr>
        </p:pic>
      </p:grpSp>
    </p:spTree>
    <p:extLst>
      <p:ext uri="{BB962C8B-B14F-4D97-AF65-F5344CB8AC3E}">
        <p14:creationId xmlns:p14="http://schemas.microsoft.com/office/powerpoint/2010/main" val="196512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dirty="0"/>
              <a:t>Capturing Dynamics</a:t>
            </a:r>
          </a:p>
        </p:txBody>
      </p:sp>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5257800" cy="4251960"/>
          </a:xfrm>
        </p:spPr>
        <p:txBody>
          <a:bodyPr>
            <a:normAutofit/>
          </a:bodyPr>
          <a:lstStyle/>
          <a:p>
            <a:r>
              <a:rPr lang="en-US" sz="2200" dirty="0"/>
              <a:t>Goal: capture and compare richness of </a:t>
            </a:r>
            <a:r>
              <a:rPr lang="en-US" sz="2200" dirty="0" err="1"/>
              <a:t>dFC</a:t>
            </a:r>
            <a:r>
              <a:rPr lang="en-US" sz="2200" dirty="0"/>
              <a:t> dynamics</a:t>
            </a:r>
          </a:p>
          <a:p>
            <a:pPr lvl="1"/>
            <a:r>
              <a:rPr lang="en-US" sz="1800" dirty="0"/>
              <a:t>Along each dimension</a:t>
            </a:r>
          </a:p>
          <a:p>
            <a:pPr lvl="1"/>
            <a:r>
              <a:rPr lang="en-US" sz="1800" dirty="0"/>
              <a:t>Within each subject</a:t>
            </a:r>
          </a:p>
          <a:p>
            <a:r>
              <a:rPr lang="en-US" sz="2200" dirty="0"/>
              <a:t>Tool: Shannon entropy rate</a:t>
            </a:r>
          </a:p>
          <a:p>
            <a:pPr lvl="1"/>
            <a:r>
              <a:rPr lang="en-US" sz="1800" dirty="0"/>
              <a:t>Estimates signal richness/uncertainty</a:t>
            </a:r>
          </a:p>
          <a:p>
            <a:pPr lvl="1"/>
            <a:r>
              <a:rPr lang="en-US" sz="1800" dirty="0"/>
              <a:t>Can be summed to find joint entropy of independent signals</a:t>
            </a:r>
          </a:p>
          <a:p>
            <a:pPr lvl="1"/>
            <a:r>
              <a:rPr lang="en-US" sz="1800" dirty="0"/>
              <a:t>Use </a:t>
            </a:r>
            <a:r>
              <a:rPr lang="en-US" sz="1800" dirty="0" err="1"/>
              <a:t>Kozachenko-Leonenko</a:t>
            </a:r>
            <a:r>
              <a:rPr lang="en-US" sz="1800" dirty="0"/>
              <a:t> estimator (</a:t>
            </a:r>
            <a:r>
              <a:rPr lang="en-US" sz="1800" dirty="0" err="1"/>
              <a:t>Szabó</a:t>
            </a:r>
            <a:r>
              <a:rPr lang="en-US" sz="1800" dirty="0"/>
              <a:t> 2014)</a:t>
            </a:r>
          </a:p>
          <a:p>
            <a:endParaRPr lang="en-US" sz="2200" dirty="0"/>
          </a:p>
        </p:txBody>
      </p:sp>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BD9E9771-3D03-B455-B054-F08779C78292}"/>
              </a:ext>
            </a:extLst>
          </p:cNvPr>
          <p:cNvSpPr txBox="1"/>
          <p:nvPr/>
        </p:nvSpPr>
        <p:spPr>
          <a:xfrm>
            <a:off x="6605116" y="1459230"/>
            <a:ext cx="5077767" cy="3939540"/>
          </a:xfrm>
          <a:prstGeom prst="rect">
            <a:avLst/>
          </a:prstGeom>
          <a:blipFill dpi="0" rotWithShape="1">
            <a:blip r:embed="rId4"/>
            <a:srcRect/>
            <a:tile tx="0" ty="0" sx="100000" sy="100000" flip="none" algn="tl"/>
          </a:blipFill>
          <a:effectLst>
            <a:softEdge rad="31750"/>
          </a:effectLst>
          <a:scene3d>
            <a:camera prst="orthographicFront"/>
            <a:lightRig rig="threePt" dir="t"/>
          </a:scene3d>
          <a:sp3d>
            <a:bevelT prst="relaxedInset"/>
            <a:bevelB prst="relaxedInset"/>
          </a:sp3d>
        </p:spPr>
        <p:txBody>
          <a:bodyPr wrap="square" rtlCol="0">
            <a:spAutoFit/>
          </a:bodyPr>
          <a:lstStyle/>
          <a:p>
            <a:pPr algn="ctr">
              <a:spcAft>
                <a:spcPts val="600"/>
              </a:spcAft>
            </a:pPr>
            <a:r>
              <a:rPr lang="en-US" sz="2000" dirty="0">
                <a:effectLst/>
                <a:latin typeface="Copperplate" panose="02000504000000020004" pitchFamily="2" charset="77"/>
                <a:ea typeface="Times New Roman" panose="02020603050405020304" pitchFamily="18" charset="0"/>
              </a:rPr>
              <a:t>“You should call it [your uncertainty measure] entropy, for two reasons.  In the first place, your uncertainty function has been used in statistical mechanics under that name, so it already has a name.  In the second place, and much more important, no one really knows what entropy really is, so in a debate you will always have the advantage.”</a:t>
            </a:r>
          </a:p>
          <a:p>
            <a:pPr>
              <a:spcAft>
                <a:spcPts val="600"/>
              </a:spcAft>
            </a:pPr>
            <a:endParaRPr lang="en-US" sz="2000" dirty="0">
              <a:effectLst/>
              <a:latin typeface="American Typewriter" panose="02090604020004020304" pitchFamily="18" charset="77"/>
              <a:ea typeface="Times New Roman" panose="02020603050405020304" pitchFamily="18" charset="0"/>
            </a:endParaRPr>
          </a:p>
          <a:p>
            <a:pPr>
              <a:spcAft>
                <a:spcPts val="600"/>
              </a:spcAft>
            </a:pPr>
            <a:r>
              <a:rPr lang="en-US" sz="2000" dirty="0">
                <a:latin typeface="American Typewriter" panose="02090604020004020304" pitchFamily="18" charset="77"/>
              </a:rPr>
              <a:t>--John von Neumann to Claude Shannon</a:t>
            </a:r>
          </a:p>
        </p:txBody>
      </p:sp>
    </p:spTree>
    <p:extLst>
      <p:ext uri="{BB962C8B-B14F-4D97-AF65-F5344CB8AC3E}">
        <p14:creationId xmlns:p14="http://schemas.microsoft.com/office/powerpoint/2010/main" val="3273372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8FE8-C677-44A1-4AE7-E86258C67312}"/>
              </a:ext>
            </a:extLst>
          </p:cNvPr>
          <p:cNvSpPr>
            <a:spLocks noGrp="1"/>
          </p:cNvSpPr>
          <p:nvPr>
            <p:ph type="title"/>
          </p:nvPr>
        </p:nvSpPr>
        <p:spPr>
          <a:xfrm>
            <a:off x="838200" y="365125"/>
            <a:ext cx="10515600" cy="1325563"/>
          </a:xfrm>
        </p:spPr>
        <p:txBody>
          <a:bodyPr>
            <a:normAutofit/>
          </a:bodyPr>
          <a:lstStyle/>
          <a:p>
            <a:r>
              <a:rPr lang="en-US" sz="5400" dirty="0"/>
              <a:t>Importance of Independence</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7B41F70-8ED5-CEC5-1853-098FDBF53B42}"/>
                  </a:ext>
                </a:extLst>
              </p:cNvPr>
              <p:cNvSpPr>
                <a:spLocks noGrp="1"/>
              </p:cNvSpPr>
              <p:nvPr>
                <p:ph idx="1"/>
              </p:nvPr>
            </p:nvSpPr>
            <p:spPr>
              <a:xfrm>
                <a:off x="838200" y="1929384"/>
                <a:ext cx="10515600" cy="4251960"/>
              </a:xfrm>
            </p:spPr>
            <p:txBody>
              <a:bodyPr>
                <a:normAutofit/>
              </a:bodyPr>
              <a:lstStyle/>
              <a:p>
                <a:r>
                  <a:rPr lang="en-US" sz="2200" dirty="0"/>
                  <a:t>Estimation of entropy must account for any dependence of probability </a:t>
                </a:r>
                <a14:m>
                  <m:oMath xmlns:m="http://schemas.openxmlformats.org/officeDocument/2006/math">
                    <m:sSub>
                      <m:sSubPr>
                        <m:ctrlPr>
                          <a:rPr lang="en-ES" sz="2200" i="1">
                            <a:effectLst/>
                            <a:latin typeface="Cambria Math" panose="02040503050406030204" pitchFamily="18" charset="0"/>
                            <a:ea typeface="Times New Roman" panose="02020603050405020304" pitchFamily="18" charset="0"/>
                          </a:rPr>
                        </m:ctrlPr>
                      </m:sSubPr>
                      <m:e>
                        <m:r>
                          <a:rPr lang="en-US" sz="2200" i="1">
                            <a:effectLst/>
                            <a:latin typeface="Cambria Math" panose="02040503050406030204" pitchFamily="18" charset="0"/>
                            <a:ea typeface="Times New Roman" panose="02020603050405020304" pitchFamily="18" charset="0"/>
                          </a:rPr>
                          <m:t>𝑃</m:t>
                        </m:r>
                      </m:e>
                      <m:sub>
                        <m:r>
                          <a:rPr lang="en-US" sz="2200" i="1">
                            <a:effectLst/>
                            <a:latin typeface="Cambria Math" panose="02040503050406030204" pitchFamily="18" charset="0"/>
                            <a:ea typeface="Times New Roman" panose="02020603050405020304" pitchFamily="18" charset="0"/>
                          </a:rPr>
                          <m:t>𝑖</m:t>
                        </m:r>
                      </m:sub>
                    </m:sSub>
                  </m:oMath>
                </a14:m>
                <a:r>
                  <a:rPr lang="en-US" sz="2200" dirty="0"/>
                  <a:t> of state </a:t>
                </a:r>
                <a14:m>
                  <m:oMath xmlns:m="http://schemas.openxmlformats.org/officeDocument/2006/math">
                    <m:r>
                      <a:rPr lang="en-US" sz="2200" b="0" i="1">
                        <a:latin typeface="Cambria Math" panose="02040503050406030204" pitchFamily="18" charset="0"/>
                        <a:ea typeface="Times New Roman" panose="02020603050405020304" pitchFamily="18" charset="0"/>
                      </a:rPr>
                      <m:t>𝑖</m:t>
                    </m:r>
                  </m:oMath>
                </a14:m>
                <a:r>
                  <a:rPr lang="en-US" sz="2200" dirty="0"/>
                  <a:t> on occurrence of another state </a:t>
                </a:r>
                <a14:m>
                  <m:oMath xmlns:m="http://schemas.openxmlformats.org/officeDocument/2006/math">
                    <m:r>
                      <a:rPr lang="en-US" sz="2200" b="0" i="1">
                        <a:latin typeface="Cambria Math" panose="02040503050406030204" pitchFamily="18" charset="0"/>
                        <a:ea typeface="Times New Roman" panose="02020603050405020304" pitchFamily="18" charset="0"/>
                      </a:rPr>
                      <m:t>𝑗</m:t>
                    </m:r>
                  </m:oMath>
                </a14:m>
                <a:r>
                  <a:rPr lang="en-US" sz="2200" dirty="0"/>
                  <a:t>.</a:t>
                </a:r>
              </a:p>
              <a:p>
                <a:r>
                  <a:rPr lang="en-US" sz="2200" dirty="0"/>
                  <a:t>For independent signals, can find joint entropy by summing entropy of each signal </a:t>
                </a:r>
                <a:r>
                  <a:rPr lang="en-US" sz="2200" dirty="0">
                    <a:effectLst/>
                    <a:ea typeface="Times New Roman" panose="02020603050405020304" pitchFamily="18" charset="0"/>
                  </a:rPr>
                  <a:t>(Cover and Thomas 2005)</a:t>
                </a:r>
                <a:r>
                  <a:rPr lang="en-US" sz="2200" dirty="0">
                    <a:ea typeface="Times New Roman" panose="02020603050405020304" pitchFamily="18" charset="0"/>
                  </a:rPr>
                  <a:t>.</a:t>
                </a:r>
                <a:endParaRPr lang="en-ES" sz="2200" dirty="0">
                  <a:effectLst/>
                  <a:ea typeface="Times New Roman" panose="02020603050405020304" pitchFamily="18" charset="0"/>
                </a:endParaRPr>
              </a:p>
              <a:p>
                <a:endParaRPr lang="en-US" sz="2200" dirty="0"/>
              </a:p>
            </p:txBody>
          </p:sp>
        </mc:Choice>
        <mc:Fallback xmlns="">
          <p:sp>
            <p:nvSpPr>
              <p:cNvPr id="6" name="Content Placeholder 5">
                <a:extLst>
                  <a:ext uri="{FF2B5EF4-FFF2-40B4-BE49-F238E27FC236}">
                    <a16:creationId xmlns:a16="http://schemas.microsoft.com/office/drawing/2014/main" id="{E7B41F70-8ED5-CEC5-1853-098FDBF53B42}"/>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724" t="-2090" r="-96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C5F65899-10D4-4F1A-8FBF-4FD32A48E87D}"/>
              </a:ext>
            </a:extLst>
          </p:cNvPr>
          <p:cNvGrpSpPr/>
          <p:nvPr/>
        </p:nvGrpSpPr>
        <p:grpSpPr>
          <a:xfrm>
            <a:off x="0" y="6176963"/>
            <a:ext cx="12191999" cy="681036"/>
            <a:chOff x="0" y="6176963"/>
            <a:chExt cx="12191999" cy="681036"/>
          </a:xfrm>
        </p:grpSpPr>
        <p:sp>
          <p:nvSpPr>
            <p:cNvPr id="9" name="Rectangle 8">
              <a:extLst>
                <a:ext uri="{FF2B5EF4-FFF2-40B4-BE49-F238E27FC236}">
                  <a16:creationId xmlns:a16="http://schemas.microsoft.com/office/drawing/2014/main" id="{A1019E47-E1A0-1501-1B1E-F1247684802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cbc upf">
              <a:extLst>
                <a:ext uri="{FF2B5EF4-FFF2-40B4-BE49-F238E27FC236}">
                  <a16:creationId xmlns:a16="http://schemas.microsoft.com/office/drawing/2014/main" id="{1C6C7399-3BA7-0B68-95D4-CB9FB5057AC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bc upf">
              <a:extLst>
                <a:ext uri="{FF2B5EF4-FFF2-40B4-BE49-F238E27FC236}">
                  <a16:creationId xmlns:a16="http://schemas.microsoft.com/office/drawing/2014/main" id="{0BF9FA98-EE20-4A8E-3C27-1693A32DDD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9DACE0E-1755-E1B7-C520-3FFF5EFB7F21}"/>
                  </a:ext>
                </a:extLst>
              </p:cNvPr>
              <p:cNvSpPr txBox="1"/>
              <p:nvPr/>
            </p:nvSpPr>
            <p:spPr>
              <a:xfrm>
                <a:off x="4188873" y="4672681"/>
                <a:ext cx="3811206" cy="1352550"/>
              </a:xfrm>
              <a:prstGeom prst="rect">
                <a:avLst/>
              </a:prstGeom>
              <a:noFill/>
            </p:spPr>
            <p:txBody>
              <a:bodyPr wrap="square">
                <a:spAutoFit/>
              </a:bodyPr>
              <a:lstStyle/>
              <a:p>
                <a:pPr marL="0" indent="0" algn="ctr">
                  <a:spcAft>
                    <a:spcPts val="600"/>
                  </a:spcAft>
                  <a:buNone/>
                </a:pPr>
                <a14:m>
                  <m:oMathPara xmlns:m="http://schemas.openxmlformats.org/officeDocument/2006/math">
                    <m:oMathParaPr>
                      <m:jc m:val="centerGroup"/>
                    </m:oMathParaPr>
                    <m:oMath xmlns:m="http://schemas.openxmlformats.org/officeDocument/2006/math">
                      <m:r>
                        <m:rPr>
                          <m:sty m:val="p"/>
                        </m:rPr>
                        <a:rPr lang="en-US" sz="2600" smtClean="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H</m:t>
                      </m:r>
                      <m:d>
                        <m:dPr>
                          <m:ctrlPr>
                            <a:rPr lang="en-ES" sz="2600" i="1">
                              <a:solidFill>
                                <a:schemeClr val="tx1"/>
                              </a:solidFill>
                              <a:effectLst/>
                              <a:latin typeface="Cambria Math" panose="02040503050406030204" pitchFamily="18" charset="0"/>
                              <a:cs typeface="Calibri Light" panose="020F0302020204030204" pitchFamily="34" charset="0"/>
                            </a:rPr>
                          </m:ctrlPr>
                        </m:dPr>
                        <m:e>
                          <m:sSub>
                            <m:sSubPr>
                              <m:ctrlPr>
                                <a:rPr lang="en-ES" sz="2600" i="1">
                                  <a:solidFill>
                                    <a:schemeClr val="tx1"/>
                                  </a:solidFill>
                                  <a:effectLst/>
                                  <a:latin typeface="Cambria Math" panose="02040503050406030204" pitchFamily="18" charset="0"/>
                                  <a:cs typeface="Calibri Light" panose="020F0302020204030204" pitchFamily="34" charset="0"/>
                                </a:rPr>
                              </m:ctrlPr>
                            </m:sSubPr>
                            <m:e>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C</m:t>
                              </m:r>
                            </m:e>
                            <m:sub>
                              <m: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1</m:t>
                              </m:r>
                            </m:sub>
                          </m:sSub>
                          <m: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m:t>
                          </m:r>
                          <m:sSub>
                            <m:sSubPr>
                              <m:ctrlPr>
                                <a:rPr lang="en-ES" sz="2600" i="1">
                                  <a:solidFill>
                                    <a:schemeClr val="tx1"/>
                                  </a:solidFill>
                                  <a:effectLst/>
                                  <a:latin typeface="Cambria Math" panose="02040503050406030204" pitchFamily="18" charset="0"/>
                                  <a:cs typeface="Calibri Light" panose="020F0302020204030204" pitchFamily="34" charset="0"/>
                                </a:rPr>
                              </m:ctrlPr>
                            </m:sSubPr>
                            <m:e>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C</m:t>
                              </m:r>
                            </m:e>
                            <m:sub>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N</m:t>
                              </m:r>
                            </m:sub>
                          </m:sSub>
                        </m:e>
                      </m:d>
                      <m: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m:t>
                      </m:r>
                      <m:nary>
                        <m:naryPr>
                          <m:chr m:val="∑"/>
                          <m:limLoc m:val="undOvr"/>
                          <m:ctrlPr>
                            <a:rPr lang="en-ES" sz="2600" i="1">
                              <a:solidFill>
                                <a:schemeClr val="tx1"/>
                              </a:solidFill>
                              <a:effectLst/>
                              <a:latin typeface="Cambria Math" panose="02040503050406030204" pitchFamily="18" charset="0"/>
                              <a:cs typeface="Calibri Light" panose="020F0302020204030204" pitchFamily="34" charset="0"/>
                            </a:rPr>
                          </m:ctrlPr>
                        </m:naryPr>
                        <m:sub>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j</m:t>
                          </m:r>
                          <m: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=1</m:t>
                          </m:r>
                        </m:sub>
                        <m:sup>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N</m:t>
                          </m:r>
                        </m:sup>
                        <m:e>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H</m:t>
                          </m:r>
                          <m:d>
                            <m:dPr>
                              <m:ctrlPr>
                                <a:rPr lang="en-ES" sz="2600" i="1">
                                  <a:solidFill>
                                    <a:schemeClr val="tx1"/>
                                  </a:solidFill>
                                  <a:effectLst/>
                                  <a:latin typeface="Cambria Math" panose="02040503050406030204" pitchFamily="18" charset="0"/>
                                  <a:cs typeface="Calibri Light" panose="020F0302020204030204" pitchFamily="34" charset="0"/>
                                </a:rPr>
                              </m:ctrlPr>
                            </m:dPr>
                            <m:e>
                              <m:sSub>
                                <m:sSubPr>
                                  <m:ctrlPr>
                                    <a:rPr lang="en-ES" sz="2600" i="1">
                                      <a:solidFill>
                                        <a:schemeClr val="tx1"/>
                                      </a:solidFill>
                                      <a:effectLst/>
                                      <a:latin typeface="Cambria Math" panose="02040503050406030204" pitchFamily="18" charset="0"/>
                                      <a:cs typeface="Calibri Light" panose="020F0302020204030204" pitchFamily="34" charset="0"/>
                                    </a:rPr>
                                  </m:ctrlPr>
                                </m:sSubPr>
                                <m:e>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C</m:t>
                                  </m:r>
                                </m:e>
                                <m:sub>
                                  <m:r>
                                    <m:rPr>
                                      <m:sty m:val="p"/>
                                    </m:rPr>
                                    <a:rPr lang="en-US" sz="2600">
                                      <a:solidFill>
                                        <a:schemeClr val="tx1"/>
                                      </a:solidFill>
                                      <a:effectLst/>
                                      <a:latin typeface="Cambria Math" panose="02040503050406030204" pitchFamily="18" charset="0"/>
                                      <a:ea typeface="Times New Roman" panose="02020603050405020304" pitchFamily="18" charset="0"/>
                                      <a:cs typeface="Calibri Light" panose="020F0302020204030204" pitchFamily="34" charset="0"/>
                                    </a:rPr>
                                    <m:t>j</m:t>
                                  </m:r>
                                </m:sub>
                              </m:sSub>
                            </m:e>
                          </m:d>
                        </m:e>
                      </m:nary>
                    </m:oMath>
                  </m:oMathPara>
                </a14:m>
                <a:endParaRPr lang="en-US" sz="2600" dirty="0">
                  <a:solidFill>
                    <a:schemeClr val="tx1"/>
                  </a:solidFill>
                </a:endParaRPr>
              </a:p>
            </p:txBody>
          </p:sp>
        </mc:Choice>
        <mc:Fallback xmlns="">
          <p:sp>
            <p:nvSpPr>
              <p:cNvPr id="4" name="TextBox 3">
                <a:extLst>
                  <a:ext uri="{FF2B5EF4-FFF2-40B4-BE49-F238E27FC236}">
                    <a16:creationId xmlns:a16="http://schemas.microsoft.com/office/drawing/2014/main" id="{59DACE0E-1755-E1B7-C520-3FFF5EFB7F21}"/>
                  </a:ext>
                </a:extLst>
              </p:cNvPr>
              <p:cNvSpPr txBox="1">
                <a:spLocks noRot="1" noChangeAspect="1" noMove="1" noResize="1" noEditPoints="1" noAdjustHandles="1" noChangeArrowheads="1" noChangeShapeType="1" noTextEdit="1"/>
              </p:cNvSpPr>
              <p:nvPr/>
            </p:nvSpPr>
            <p:spPr>
              <a:xfrm>
                <a:off x="4188873" y="4672681"/>
                <a:ext cx="3811206" cy="1352550"/>
              </a:xfrm>
              <a:prstGeom prst="rect">
                <a:avLst/>
              </a:prstGeom>
              <a:blipFill>
                <a:blip r:embed="rId5"/>
                <a:stretch>
                  <a:fillRect t="-92523" b="-135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277014-82F2-DBBD-B2EA-1CB79386CDA4}"/>
                  </a:ext>
                </a:extLst>
              </p:cNvPr>
              <p:cNvSpPr txBox="1"/>
              <p:nvPr/>
            </p:nvSpPr>
            <p:spPr>
              <a:xfrm>
                <a:off x="3028617" y="3609441"/>
                <a:ext cx="6107906" cy="106324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600" b="0" i="1" smtClean="0">
                          <a:effectLst/>
                          <a:latin typeface="Cambria Math" panose="02040503050406030204" pitchFamily="18" charset="0"/>
                          <a:ea typeface="Cambria Math" panose="02040503050406030204" pitchFamily="18" charset="0"/>
                        </a:rPr>
                        <m:t>𝐻</m:t>
                      </m:r>
                      <m:r>
                        <a:rPr lang="en-US" sz="2600" i="1" smtClean="0">
                          <a:effectLst/>
                          <a:latin typeface="Cambria Math" panose="02040503050406030204" pitchFamily="18" charset="0"/>
                          <a:ea typeface="Cambria Math" panose="02040503050406030204" pitchFamily="18" charset="0"/>
                        </a:rPr>
                        <m:t>=−</m:t>
                      </m:r>
                      <m:r>
                        <a:rPr lang="en-US" sz="2600" i="1" smtClean="0">
                          <a:effectLst/>
                          <a:latin typeface="Cambria Math" panose="02040503050406030204" pitchFamily="18" charset="0"/>
                          <a:ea typeface="Cambria Math" panose="02040503050406030204" pitchFamily="18" charset="0"/>
                        </a:rPr>
                        <m:t>𝐾</m:t>
                      </m:r>
                      <m:nary>
                        <m:naryPr>
                          <m:chr m:val="∑"/>
                          <m:limLoc m:val="undOvr"/>
                          <m:supHide m:val="on"/>
                          <m:ctrlPr>
                            <a:rPr lang="en-ES" sz="2600" i="1">
                              <a:effectLst/>
                              <a:latin typeface="Cambria Math" panose="02040503050406030204" pitchFamily="18" charset="0"/>
                              <a:ea typeface="Cambria Math" panose="02040503050406030204" pitchFamily="18" charset="0"/>
                            </a:rPr>
                          </m:ctrlPr>
                        </m:naryPr>
                        <m:sub>
                          <m:r>
                            <a:rPr lang="en-US" sz="2600" i="1">
                              <a:effectLst/>
                              <a:latin typeface="Cambria Math" panose="02040503050406030204" pitchFamily="18" charset="0"/>
                              <a:ea typeface="Cambria Math" panose="02040503050406030204" pitchFamily="18" charset="0"/>
                            </a:rPr>
                            <m:t>𝑖</m:t>
                          </m:r>
                        </m:sub>
                        <m:sup/>
                        <m:e>
                          <m:sSub>
                            <m:sSubPr>
                              <m:ctrlPr>
                                <a:rPr lang="en-ES" sz="2600" i="1">
                                  <a:effectLst/>
                                  <a:latin typeface="Cambria Math" panose="02040503050406030204" pitchFamily="18" charset="0"/>
                                  <a:ea typeface="Cambria Math" panose="02040503050406030204" pitchFamily="18" charset="0"/>
                                </a:rPr>
                              </m:ctrlPr>
                            </m:sSubPr>
                            <m:e>
                              <m:r>
                                <a:rPr lang="en-US" sz="2600" i="1">
                                  <a:effectLst/>
                                  <a:latin typeface="Cambria Math" panose="02040503050406030204" pitchFamily="18" charset="0"/>
                                  <a:ea typeface="Cambria Math" panose="02040503050406030204" pitchFamily="18" charset="0"/>
                                </a:rPr>
                                <m:t>𝑃</m:t>
                              </m:r>
                            </m:e>
                            <m:sub>
                              <m:r>
                                <a:rPr lang="en-US" sz="2600" i="1">
                                  <a:effectLst/>
                                  <a:latin typeface="Cambria Math" panose="02040503050406030204" pitchFamily="18" charset="0"/>
                                  <a:ea typeface="Cambria Math" panose="02040503050406030204" pitchFamily="18" charset="0"/>
                                </a:rPr>
                                <m:t>𝑖</m:t>
                              </m:r>
                            </m:sub>
                          </m:sSub>
                          <m:func>
                            <m:funcPr>
                              <m:ctrlPr>
                                <a:rPr lang="en-ES" sz="2600" i="1">
                                  <a:effectLst/>
                                  <a:latin typeface="Cambria Math" panose="02040503050406030204" pitchFamily="18" charset="0"/>
                                  <a:ea typeface="Cambria Math" panose="02040503050406030204" pitchFamily="18" charset="0"/>
                                </a:rPr>
                              </m:ctrlPr>
                            </m:funcPr>
                            <m:fName>
                              <m:r>
                                <m:rPr>
                                  <m:sty m:val="p"/>
                                </m:rPr>
                                <a:rPr lang="en-US" sz="2600">
                                  <a:effectLst/>
                                  <a:latin typeface="Cambria Math" panose="02040503050406030204" pitchFamily="18" charset="0"/>
                                  <a:ea typeface="Cambria Math" panose="02040503050406030204" pitchFamily="18" charset="0"/>
                                </a:rPr>
                                <m:t>ln</m:t>
                              </m:r>
                            </m:fName>
                            <m:e>
                              <m:sSub>
                                <m:sSubPr>
                                  <m:ctrlPr>
                                    <a:rPr lang="en-ES" sz="2600" i="1">
                                      <a:effectLst/>
                                      <a:latin typeface="Cambria Math" panose="02040503050406030204" pitchFamily="18" charset="0"/>
                                      <a:ea typeface="Cambria Math" panose="02040503050406030204" pitchFamily="18" charset="0"/>
                                    </a:rPr>
                                  </m:ctrlPr>
                                </m:sSubPr>
                                <m:e>
                                  <m:r>
                                    <a:rPr lang="en-US" sz="2600" i="1">
                                      <a:effectLst/>
                                      <a:latin typeface="Cambria Math" panose="02040503050406030204" pitchFamily="18" charset="0"/>
                                      <a:ea typeface="Cambria Math" panose="02040503050406030204" pitchFamily="18" charset="0"/>
                                    </a:rPr>
                                    <m:t>𝑃</m:t>
                                  </m:r>
                                </m:e>
                                <m:sub>
                                  <m:r>
                                    <a:rPr lang="en-US" sz="2600" i="1">
                                      <a:effectLst/>
                                      <a:latin typeface="Cambria Math" panose="02040503050406030204" pitchFamily="18" charset="0"/>
                                      <a:ea typeface="Cambria Math" panose="02040503050406030204" pitchFamily="18" charset="0"/>
                                    </a:rPr>
                                    <m:t>𝑖</m:t>
                                  </m:r>
                                </m:sub>
                              </m:sSub>
                            </m:e>
                          </m:func>
                        </m:e>
                      </m:nary>
                    </m:oMath>
                  </m:oMathPara>
                </a14:m>
                <a:endParaRPr lang="en-US" sz="2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A1277014-82F2-DBBD-B2EA-1CB79386CDA4}"/>
                  </a:ext>
                </a:extLst>
              </p:cNvPr>
              <p:cNvSpPr txBox="1">
                <a:spLocks noRot="1" noChangeAspect="1" noMove="1" noResize="1" noEditPoints="1" noAdjustHandles="1" noChangeArrowheads="1" noChangeShapeType="1" noTextEdit="1"/>
              </p:cNvSpPr>
              <p:nvPr/>
            </p:nvSpPr>
            <p:spPr>
              <a:xfrm>
                <a:off x="3028617" y="3609441"/>
                <a:ext cx="6107906" cy="1063240"/>
              </a:xfrm>
              <a:prstGeom prst="rect">
                <a:avLst/>
              </a:prstGeom>
              <a:blipFill>
                <a:blip r:embed="rId6"/>
                <a:stretch>
                  <a:fillRect t="-131765" b="-182353"/>
                </a:stretch>
              </a:blipFill>
            </p:spPr>
            <p:txBody>
              <a:bodyPr/>
              <a:lstStyle/>
              <a:p>
                <a:r>
                  <a:rPr lang="en-US">
                    <a:noFill/>
                  </a:rPr>
                  <a:t> </a:t>
                </a:r>
              </a:p>
            </p:txBody>
          </p:sp>
        </mc:Fallback>
      </mc:AlternateContent>
    </p:spTree>
    <p:extLst>
      <p:ext uri="{BB962C8B-B14F-4D97-AF65-F5344CB8AC3E}">
        <p14:creationId xmlns:p14="http://schemas.microsoft.com/office/powerpoint/2010/main" val="862134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2791-5C24-1C0F-9F2E-050D4935AA55}"/>
              </a:ext>
            </a:extLst>
          </p:cNvPr>
          <p:cNvSpPr>
            <a:spLocks noGrp="1"/>
          </p:cNvSpPr>
          <p:nvPr>
            <p:ph type="title"/>
          </p:nvPr>
        </p:nvSpPr>
        <p:spPr/>
        <p:txBody>
          <a:bodyPr/>
          <a:lstStyle/>
          <a:p>
            <a:r>
              <a:rPr lang="en-US" dirty="0"/>
              <a:t>Schizophrenia</a:t>
            </a:r>
          </a:p>
        </p:txBody>
      </p:sp>
      <p:sp>
        <p:nvSpPr>
          <p:cNvPr id="3" name="Content Placeholder 2">
            <a:extLst>
              <a:ext uri="{FF2B5EF4-FFF2-40B4-BE49-F238E27FC236}">
                <a16:creationId xmlns:a16="http://schemas.microsoft.com/office/drawing/2014/main" id="{EC5105A1-587C-7A41-B4F0-ECF223EF61A4}"/>
              </a:ext>
            </a:extLst>
          </p:cNvPr>
          <p:cNvSpPr>
            <a:spLocks noGrp="1"/>
          </p:cNvSpPr>
          <p:nvPr>
            <p:ph idx="1"/>
          </p:nvPr>
        </p:nvSpPr>
        <p:spPr>
          <a:xfrm>
            <a:off x="410308" y="1644583"/>
            <a:ext cx="4134478" cy="4063447"/>
          </a:xfrm>
        </p:spPr>
        <p:txBody>
          <a:bodyPr>
            <a:normAutofit fontScale="92500" lnSpcReduction="20000"/>
          </a:bodyPr>
          <a:lstStyle/>
          <a:p>
            <a:r>
              <a:rPr lang="en-US" dirty="0"/>
              <a:t>Widely studied due to</a:t>
            </a:r>
          </a:p>
          <a:p>
            <a:pPr lvl="1"/>
            <a:r>
              <a:rPr lang="en-US" dirty="0"/>
              <a:t>Wide variety of symptoms</a:t>
            </a:r>
          </a:p>
          <a:p>
            <a:pPr lvl="1"/>
            <a:r>
              <a:rPr lang="en-US" dirty="0"/>
              <a:t>Large societal impact</a:t>
            </a:r>
          </a:p>
          <a:p>
            <a:r>
              <a:rPr lang="en-US" dirty="0"/>
              <a:t>Broad spectrum of symptoms, broadly categorized as “positive and “negative”.</a:t>
            </a:r>
          </a:p>
          <a:p>
            <a:pPr lvl="1"/>
            <a:r>
              <a:rPr lang="en-US" dirty="0"/>
              <a:t>Positive: “add” to person’s personality; e.g. hallucinations, delusions</a:t>
            </a:r>
          </a:p>
          <a:p>
            <a:pPr lvl="1"/>
            <a:r>
              <a:rPr lang="en-US" dirty="0"/>
              <a:t>Negative: “remove” from personality; e.g. anhedonia, apathy</a:t>
            </a:r>
          </a:p>
        </p:txBody>
      </p:sp>
      <p:grpSp>
        <p:nvGrpSpPr>
          <p:cNvPr id="4" name="Group 3">
            <a:extLst>
              <a:ext uri="{FF2B5EF4-FFF2-40B4-BE49-F238E27FC236}">
                <a16:creationId xmlns:a16="http://schemas.microsoft.com/office/drawing/2014/main" id="{F1B95DB4-212C-7193-69F2-CFAFB500633E}"/>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6D0FB6CA-BE89-1FA1-C875-0B2F11423050}"/>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7F8DA363-8060-D1C5-ED23-D8EF7FE8E068}"/>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29218747-2F21-0CA5-98E7-B92CA3B856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a:extLst>
              <a:ext uri="{FF2B5EF4-FFF2-40B4-BE49-F238E27FC236}">
                <a16:creationId xmlns:a16="http://schemas.microsoft.com/office/drawing/2014/main" id="{CAD7BD3F-CFCB-7488-FC09-9B7987BE1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4786" y="1149970"/>
            <a:ext cx="7219322" cy="4063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471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3775C-70E0-B92D-0EE0-C190B46374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1C0831-3840-20AD-33E4-0600311AD541}"/>
              </a:ext>
            </a:extLst>
          </p:cNvPr>
          <p:cNvSpPr>
            <a:spLocks noGrp="1"/>
          </p:cNvSpPr>
          <p:nvPr>
            <p:ph type="title"/>
          </p:nvPr>
        </p:nvSpPr>
        <p:spPr/>
        <p:txBody>
          <a:bodyPr/>
          <a:lstStyle/>
          <a:p>
            <a:pPr algn="r"/>
            <a:r>
              <a:rPr lang="en-US" dirty="0"/>
              <a:t>Entropy in 5 dimensions</a:t>
            </a:r>
          </a:p>
        </p:txBody>
      </p:sp>
      <p:pic>
        <p:nvPicPr>
          <p:cNvPr id="9" name="Content Placeholder 8">
            <a:extLst>
              <a:ext uri="{FF2B5EF4-FFF2-40B4-BE49-F238E27FC236}">
                <a16:creationId xmlns:a16="http://schemas.microsoft.com/office/drawing/2014/main" id="{2F3B641B-E973-9A89-F92F-B2728149B35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85059" y="0"/>
            <a:ext cx="2593852" cy="6609522"/>
          </a:xfrm>
        </p:spPr>
      </p:pic>
      <p:grpSp>
        <p:nvGrpSpPr>
          <p:cNvPr id="4" name="Group 3">
            <a:extLst>
              <a:ext uri="{FF2B5EF4-FFF2-40B4-BE49-F238E27FC236}">
                <a16:creationId xmlns:a16="http://schemas.microsoft.com/office/drawing/2014/main" id="{64600B72-1178-92A8-CA84-90DF8F5B646F}"/>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DB2FBD36-A352-EDD8-10AC-820C502BFA0E}"/>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942DC6A7-4A7D-0D8A-16AB-DE0F8A0D611F}"/>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C6D22869-E264-35C4-7421-F4324BD45A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Graphic 10">
            <a:extLst>
              <a:ext uri="{FF2B5EF4-FFF2-40B4-BE49-F238E27FC236}">
                <a16:creationId xmlns:a16="http://schemas.microsoft.com/office/drawing/2014/main" id="{B2EBF2AC-D875-755D-1E3E-2F46F107916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6926" t="638" r="5719" b="4006"/>
          <a:stretch/>
        </p:blipFill>
        <p:spPr>
          <a:xfrm>
            <a:off x="2960986" y="1443318"/>
            <a:ext cx="9076265" cy="4733644"/>
          </a:xfrm>
          <a:prstGeom prst="rect">
            <a:avLst/>
          </a:prstGeom>
        </p:spPr>
      </p:pic>
    </p:spTree>
    <p:extLst>
      <p:ext uri="{BB962C8B-B14F-4D97-AF65-F5344CB8AC3E}">
        <p14:creationId xmlns:p14="http://schemas.microsoft.com/office/powerpoint/2010/main" val="137215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F5D0F-9E54-6D06-BFB2-090917670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C32AE-4745-6B9D-658E-AED287D41445}"/>
              </a:ext>
            </a:extLst>
          </p:cNvPr>
          <p:cNvSpPr>
            <a:spLocks noGrp="1"/>
          </p:cNvSpPr>
          <p:nvPr>
            <p:ph type="title"/>
          </p:nvPr>
        </p:nvSpPr>
        <p:spPr/>
        <p:txBody>
          <a:bodyPr/>
          <a:lstStyle/>
          <a:p>
            <a:pPr algn="r"/>
            <a:r>
              <a:rPr lang="en-US" dirty="0"/>
              <a:t>Entropy in 10 dimensions</a:t>
            </a:r>
          </a:p>
        </p:txBody>
      </p:sp>
      <p:grpSp>
        <p:nvGrpSpPr>
          <p:cNvPr id="4" name="Group 3">
            <a:extLst>
              <a:ext uri="{FF2B5EF4-FFF2-40B4-BE49-F238E27FC236}">
                <a16:creationId xmlns:a16="http://schemas.microsoft.com/office/drawing/2014/main" id="{651B98C7-85CD-31FE-8E0B-962A2A99EB54}"/>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B2EEB22E-91B2-343D-4809-C2816D07B96B}"/>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3DFE289D-26BD-7F8B-F339-9ABBF4B7D4A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D1A39013-B291-B69D-73E6-5C68441F49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D8AB138-1A9B-18F2-ECCC-760D1F4DE6FC}"/>
              </a:ext>
            </a:extLst>
          </p:cNvPr>
          <p:cNvGrpSpPr/>
          <p:nvPr/>
        </p:nvGrpSpPr>
        <p:grpSpPr>
          <a:xfrm>
            <a:off x="297765" y="432369"/>
            <a:ext cx="11180755" cy="5710313"/>
            <a:chOff x="135840" y="472374"/>
            <a:chExt cx="11180755" cy="5710313"/>
          </a:xfrm>
        </p:grpSpPr>
        <p:pic>
          <p:nvPicPr>
            <p:cNvPr id="11" name="Graphic 10">
              <a:extLst>
                <a:ext uri="{FF2B5EF4-FFF2-40B4-BE49-F238E27FC236}">
                  <a16:creationId xmlns:a16="http://schemas.microsoft.com/office/drawing/2014/main" id="{0D0A36A3-64C6-25F8-2DF0-E93D5E60942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541" t="3306" r="8402" b="6884"/>
            <a:stretch/>
          </p:blipFill>
          <p:spPr>
            <a:xfrm>
              <a:off x="2371847" y="1453978"/>
              <a:ext cx="8944748" cy="4677319"/>
            </a:xfrm>
            <a:prstGeom prst="rect">
              <a:avLst/>
            </a:prstGeom>
          </p:spPr>
        </p:pic>
        <p:pic>
          <p:nvPicPr>
            <p:cNvPr id="13" name="Graphic 12">
              <a:extLst>
                <a:ext uri="{FF2B5EF4-FFF2-40B4-BE49-F238E27FC236}">
                  <a16:creationId xmlns:a16="http://schemas.microsoft.com/office/drawing/2014/main" id="{85854164-1997-DA56-87E8-5D5C02EE3F8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3117" b="7065"/>
            <a:stretch/>
          </p:blipFill>
          <p:spPr>
            <a:xfrm>
              <a:off x="135840" y="472374"/>
              <a:ext cx="2273211" cy="5710313"/>
            </a:xfrm>
            <a:prstGeom prst="rect">
              <a:avLst/>
            </a:prstGeom>
          </p:spPr>
        </p:pic>
      </p:grpSp>
      <p:sp>
        <p:nvSpPr>
          <p:cNvPr id="16" name="Content Placeholder 15">
            <a:extLst>
              <a:ext uri="{FF2B5EF4-FFF2-40B4-BE49-F238E27FC236}">
                <a16:creationId xmlns:a16="http://schemas.microsoft.com/office/drawing/2014/main" id="{4D29E39A-5264-37BB-BDCA-3A4129BC50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6364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E3F5D-0304-2162-81B0-0C31525B7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CD176-B994-0DFF-F33A-7C9AAC3B9DA0}"/>
              </a:ext>
            </a:extLst>
          </p:cNvPr>
          <p:cNvSpPr>
            <a:spLocks noGrp="1"/>
          </p:cNvSpPr>
          <p:nvPr>
            <p:ph type="title"/>
          </p:nvPr>
        </p:nvSpPr>
        <p:spPr/>
        <p:txBody>
          <a:bodyPr/>
          <a:lstStyle/>
          <a:p>
            <a:pPr algn="r"/>
            <a:r>
              <a:rPr lang="en-US" dirty="0"/>
              <a:t>Entropy in 22 dimensions</a:t>
            </a:r>
          </a:p>
        </p:txBody>
      </p:sp>
      <p:sp>
        <p:nvSpPr>
          <p:cNvPr id="3" name="Content Placeholder 2">
            <a:extLst>
              <a:ext uri="{FF2B5EF4-FFF2-40B4-BE49-F238E27FC236}">
                <a16:creationId xmlns:a16="http://schemas.microsoft.com/office/drawing/2014/main" id="{F417A5EE-6F30-D138-6781-818C35723295}"/>
              </a:ext>
            </a:extLst>
          </p:cNvPr>
          <p:cNvSpPr>
            <a:spLocks noGrp="1"/>
          </p:cNvSpPr>
          <p:nvPr>
            <p:ph idx="1"/>
          </p:nvPr>
        </p:nvSpPr>
        <p:spPr>
          <a:xfrm>
            <a:off x="8920263" y="1539431"/>
            <a:ext cx="2529191" cy="4349641"/>
          </a:xfrm>
        </p:spPr>
        <p:txBody>
          <a:bodyPr/>
          <a:lstStyle/>
          <a:p>
            <a:r>
              <a:rPr lang="en-US" dirty="0"/>
              <a:t>Decreased entropy in schizophrenia:</a:t>
            </a:r>
          </a:p>
          <a:p>
            <a:pPr lvl="1"/>
            <a:r>
              <a:rPr lang="en-US" dirty="0"/>
              <a:t>Joint</a:t>
            </a:r>
          </a:p>
          <a:p>
            <a:pPr lvl="1"/>
            <a:r>
              <a:rPr lang="en-US" dirty="0"/>
              <a:t>Dimensions: 13, 16</a:t>
            </a:r>
          </a:p>
          <a:p>
            <a:endParaRPr lang="en-US" dirty="0"/>
          </a:p>
          <a:p>
            <a:endParaRPr lang="en-US" dirty="0"/>
          </a:p>
        </p:txBody>
      </p:sp>
      <p:grpSp>
        <p:nvGrpSpPr>
          <p:cNvPr id="4" name="Group 3">
            <a:extLst>
              <a:ext uri="{FF2B5EF4-FFF2-40B4-BE49-F238E27FC236}">
                <a16:creationId xmlns:a16="http://schemas.microsoft.com/office/drawing/2014/main" id="{C3D7AA2A-1991-8035-D255-5C41804D78B9}"/>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9B6105D4-C560-1B2B-307A-436CFB91181E}"/>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A56D2DE9-0E7F-D312-9CE1-5615E5403D6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F17B95E0-4C4E-2313-FF5A-78DE8355AC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Graphic 10">
            <a:extLst>
              <a:ext uri="{FF2B5EF4-FFF2-40B4-BE49-F238E27FC236}">
                <a16:creationId xmlns:a16="http://schemas.microsoft.com/office/drawing/2014/main" id="{A8A7B881-7C07-0CB3-3411-19B2FC67E99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699" b="6349"/>
          <a:stretch/>
        </p:blipFill>
        <p:spPr>
          <a:xfrm>
            <a:off x="701539" y="365126"/>
            <a:ext cx="3844204" cy="5727430"/>
          </a:xfrm>
          <a:prstGeom prst="rect">
            <a:avLst/>
          </a:prstGeom>
        </p:spPr>
      </p:pic>
      <p:pic>
        <p:nvPicPr>
          <p:cNvPr id="13" name="Graphic 12">
            <a:extLst>
              <a:ext uri="{FF2B5EF4-FFF2-40B4-BE49-F238E27FC236}">
                <a16:creationId xmlns:a16="http://schemas.microsoft.com/office/drawing/2014/main" id="{68268811-038D-E56A-3A55-1C2302BAAA0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2698" b="6349"/>
          <a:stretch/>
        </p:blipFill>
        <p:spPr>
          <a:xfrm>
            <a:off x="4478041" y="1513318"/>
            <a:ext cx="4045588" cy="4553124"/>
          </a:xfrm>
          <a:prstGeom prst="rect">
            <a:avLst/>
          </a:prstGeom>
        </p:spPr>
      </p:pic>
    </p:spTree>
    <p:extLst>
      <p:ext uri="{BB962C8B-B14F-4D97-AF65-F5344CB8AC3E}">
        <p14:creationId xmlns:p14="http://schemas.microsoft.com/office/powerpoint/2010/main" val="3046546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7E8BB-B33E-02E8-3EDD-696F03A191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6F87B-0F56-A14E-8A20-FFBB83AB6467}"/>
              </a:ext>
            </a:extLst>
          </p:cNvPr>
          <p:cNvSpPr>
            <a:spLocks noGrp="1"/>
          </p:cNvSpPr>
          <p:nvPr>
            <p:ph type="title"/>
          </p:nvPr>
        </p:nvSpPr>
        <p:spPr/>
        <p:txBody>
          <a:bodyPr/>
          <a:lstStyle/>
          <a:p>
            <a:pPr algn="r"/>
            <a:r>
              <a:rPr lang="en-US" dirty="0"/>
              <a:t>Entropy in 171 dimensions</a:t>
            </a:r>
          </a:p>
        </p:txBody>
      </p:sp>
      <p:sp>
        <p:nvSpPr>
          <p:cNvPr id="3" name="Content Placeholder 2">
            <a:extLst>
              <a:ext uri="{FF2B5EF4-FFF2-40B4-BE49-F238E27FC236}">
                <a16:creationId xmlns:a16="http://schemas.microsoft.com/office/drawing/2014/main" id="{B113DCF9-B97D-4203-BE1F-1756C2055654}"/>
              </a:ext>
            </a:extLst>
          </p:cNvPr>
          <p:cNvSpPr>
            <a:spLocks noGrp="1"/>
          </p:cNvSpPr>
          <p:nvPr>
            <p:ph idx="1"/>
          </p:nvPr>
        </p:nvSpPr>
        <p:spPr>
          <a:xfrm>
            <a:off x="8005863" y="1690687"/>
            <a:ext cx="3900792" cy="4198385"/>
          </a:xfrm>
        </p:spPr>
        <p:txBody>
          <a:bodyPr>
            <a:normAutofit/>
          </a:bodyPr>
          <a:lstStyle/>
          <a:p>
            <a:r>
              <a:rPr lang="en-US" dirty="0"/>
              <a:t>Decreased entropy in patients:</a:t>
            </a:r>
          </a:p>
          <a:p>
            <a:pPr lvl="1"/>
            <a:r>
              <a:rPr lang="en-US" dirty="0"/>
              <a:t>Joint</a:t>
            </a:r>
          </a:p>
          <a:p>
            <a:pPr lvl="1"/>
            <a:r>
              <a:rPr lang="en-US" dirty="0"/>
              <a:t>Dimensions: 73, 127, 130, 143, 149, 152</a:t>
            </a:r>
          </a:p>
        </p:txBody>
      </p:sp>
      <p:grpSp>
        <p:nvGrpSpPr>
          <p:cNvPr id="4" name="Group 3">
            <a:extLst>
              <a:ext uri="{FF2B5EF4-FFF2-40B4-BE49-F238E27FC236}">
                <a16:creationId xmlns:a16="http://schemas.microsoft.com/office/drawing/2014/main" id="{E6443688-47B1-D6B7-3208-E6DE678DBA3F}"/>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6DD528C7-2EC9-134F-BB44-259B0457BE06}"/>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4A1908A5-43AF-FC54-9066-DC108FDCF7D8}"/>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237E5F9D-422A-E366-B316-2054C77079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a:extLst>
              <a:ext uri="{FF2B5EF4-FFF2-40B4-BE49-F238E27FC236}">
                <a16:creationId xmlns:a16="http://schemas.microsoft.com/office/drawing/2014/main" id="{A5A4307B-B28A-A003-C0EE-97FCC2B574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356" b="6987"/>
          <a:stretch/>
        </p:blipFill>
        <p:spPr>
          <a:xfrm>
            <a:off x="686754" y="27063"/>
            <a:ext cx="2532696" cy="6134054"/>
          </a:xfrm>
          <a:prstGeom prst="rect">
            <a:avLst/>
          </a:prstGeom>
        </p:spPr>
      </p:pic>
      <p:pic>
        <p:nvPicPr>
          <p:cNvPr id="11" name="Graphic 10">
            <a:extLst>
              <a:ext uri="{FF2B5EF4-FFF2-40B4-BE49-F238E27FC236}">
                <a16:creationId xmlns:a16="http://schemas.microsoft.com/office/drawing/2014/main" id="{14EF2715-4DAB-B650-5736-366A2530D68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244" t="2872" r="4990" b="7498"/>
          <a:stretch/>
        </p:blipFill>
        <p:spPr>
          <a:xfrm>
            <a:off x="3370896" y="1303176"/>
            <a:ext cx="4003091" cy="4857941"/>
          </a:xfrm>
          <a:prstGeom prst="rect">
            <a:avLst/>
          </a:prstGeom>
        </p:spPr>
      </p:pic>
    </p:spTree>
    <p:extLst>
      <p:ext uri="{BB962C8B-B14F-4D97-AF65-F5344CB8AC3E}">
        <p14:creationId xmlns:p14="http://schemas.microsoft.com/office/powerpoint/2010/main" val="88623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BB3D3-B3E4-598B-DF7B-51BC009AFB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DE73F-CF05-5176-5A49-3B0B8D0DA75E}"/>
              </a:ext>
            </a:extLst>
          </p:cNvPr>
          <p:cNvSpPr>
            <a:spLocks noGrp="1"/>
          </p:cNvSpPr>
          <p:nvPr>
            <p:ph type="title"/>
          </p:nvPr>
        </p:nvSpPr>
        <p:spPr/>
        <p:txBody>
          <a:bodyPr/>
          <a:lstStyle/>
          <a:p>
            <a:r>
              <a:rPr lang="en-US" dirty="0"/>
              <a:t>Entropy in 10 dimensions</a:t>
            </a:r>
          </a:p>
        </p:txBody>
      </p:sp>
      <p:grpSp>
        <p:nvGrpSpPr>
          <p:cNvPr id="4" name="Group 3">
            <a:extLst>
              <a:ext uri="{FF2B5EF4-FFF2-40B4-BE49-F238E27FC236}">
                <a16:creationId xmlns:a16="http://schemas.microsoft.com/office/drawing/2014/main" id="{66A524BB-B1FE-553F-9756-28F3CC141430}"/>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321D948C-3638-E06D-6CF6-E8F56F094B98}"/>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20A679A8-8740-5104-1224-269527FDC5A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E0A4DD3F-2817-A328-061E-D110A28EBD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a:extLst>
              <a:ext uri="{FF2B5EF4-FFF2-40B4-BE49-F238E27FC236}">
                <a16:creationId xmlns:a16="http://schemas.microsoft.com/office/drawing/2014/main" id="{64FACBE2-E334-F14B-9CD8-DE59F96702A3}"/>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216" t="3349" r="6620" b="37119"/>
          <a:stretch/>
        </p:blipFill>
        <p:spPr>
          <a:xfrm>
            <a:off x="154748" y="1690687"/>
            <a:ext cx="8859445" cy="3591432"/>
          </a:xfrm>
          <a:prstGeom prst="rect">
            <a:avLst/>
          </a:prstGeom>
        </p:spPr>
      </p:pic>
      <p:sp>
        <p:nvSpPr>
          <p:cNvPr id="8" name="Content Placeholder 2">
            <a:extLst>
              <a:ext uri="{FF2B5EF4-FFF2-40B4-BE49-F238E27FC236}">
                <a16:creationId xmlns:a16="http://schemas.microsoft.com/office/drawing/2014/main" id="{E48C23BD-094A-947C-74F3-548C4BD97509}"/>
              </a:ext>
            </a:extLst>
          </p:cNvPr>
          <p:cNvSpPr>
            <a:spLocks noGrp="1"/>
          </p:cNvSpPr>
          <p:nvPr>
            <p:ph idx="1"/>
          </p:nvPr>
        </p:nvSpPr>
        <p:spPr>
          <a:xfrm>
            <a:off x="9104144" y="1468875"/>
            <a:ext cx="2317750" cy="4352655"/>
          </a:xfrm>
        </p:spPr>
        <p:txBody>
          <a:bodyPr/>
          <a:lstStyle/>
          <a:p>
            <a:r>
              <a:rPr lang="en-US" dirty="0"/>
              <a:t>Correlations:</a:t>
            </a:r>
          </a:p>
          <a:p>
            <a:pPr lvl="1"/>
            <a:r>
              <a:rPr lang="en-US" dirty="0"/>
              <a:t>Diagnosis: joint, 8, 9</a:t>
            </a:r>
          </a:p>
          <a:p>
            <a:pPr lvl="1"/>
            <a:r>
              <a:rPr lang="en-US" dirty="0"/>
              <a:t>Identical to boxplot</a:t>
            </a:r>
          </a:p>
        </p:txBody>
      </p:sp>
    </p:spTree>
    <p:extLst>
      <p:ext uri="{BB962C8B-B14F-4D97-AF65-F5344CB8AC3E}">
        <p14:creationId xmlns:p14="http://schemas.microsoft.com/office/powerpoint/2010/main" val="3570844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036E4-5780-B35B-EA7D-1C546EB36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68F10D-A115-DACF-9F0E-D8A8297E8B3B}"/>
              </a:ext>
            </a:extLst>
          </p:cNvPr>
          <p:cNvSpPr>
            <a:spLocks noGrp="1"/>
          </p:cNvSpPr>
          <p:nvPr>
            <p:ph type="title"/>
          </p:nvPr>
        </p:nvSpPr>
        <p:spPr/>
        <p:txBody>
          <a:bodyPr/>
          <a:lstStyle/>
          <a:p>
            <a:r>
              <a:rPr lang="en-US" dirty="0"/>
              <a:t>Entropy in 22 dimensions</a:t>
            </a:r>
          </a:p>
        </p:txBody>
      </p:sp>
      <p:grpSp>
        <p:nvGrpSpPr>
          <p:cNvPr id="4" name="Group 3">
            <a:extLst>
              <a:ext uri="{FF2B5EF4-FFF2-40B4-BE49-F238E27FC236}">
                <a16:creationId xmlns:a16="http://schemas.microsoft.com/office/drawing/2014/main" id="{4221F6DA-AD71-8AC2-B40E-C6296380DAF3}"/>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72BCC261-95D4-5676-756D-51551FF7D5AE}"/>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43272DD2-D52B-E991-DBE6-7BEC134F1CA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57CD71B2-2FEF-D756-6450-EB74A56390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a:extLst>
              <a:ext uri="{FF2B5EF4-FFF2-40B4-BE49-F238E27FC236}">
                <a16:creationId xmlns:a16="http://schemas.microsoft.com/office/drawing/2014/main" id="{43904D46-C634-08D3-F5F9-300734F69A2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04" t="5984" r="7785" b="41279"/>
          <a:stretch/>
        </p:blipFill>
        <p:spPr>
          <a:xfrm>
            <a:off x="625813" y="1269245"/>
            <a:ext cx="10940372" cy="3547382"/>
          </a:xfrm>
          <a:prstGeom prst="rect">
            <a:avLst/>
          </a:prstGeom>
        </p:spPr>
      </p:pic>
      <p:sp>
        <p:nvSpPr>
          <p:cNvPr id="8" name="Content Placeholder 2">
            <a:extLst>
              <a:ext uri="{FF2B5EF4-FFF2-40B4-BE49-F238E27FC236}">
                <a16:creationId xmlns:a16="http://schemas.microsoft.com/office/drawing/2014/main" id="{E2BAA2E6-BA4C-E300-C599-EA6C688F276F}"/>
              </a:ext>
            </a:extLst>
          </p:cNvPr>
          <p:cNvSpPr>
            <a:spLocks noGrp="1"/>
          </p:cNvSpPr>
          <p:nvPr>
            <p:ph idx="1"/>
          </p:nvPr>
        </p:nvSpPr>
        <p:spPr>
          <a:xfrm>
            <a:off x="1050587" y="4816627"/>
            <a:ext cx="10515599" cy="1072997"/>
          </a:xfrm>
        </p:spPr>
        <p:txBody>
          <a:bodyPr>
            <a:normAutofit/>
          </a:bodyPr>
          <a:lstStyle/>
          <a:p>
            <a:r>
              <a:rPr lang="en-US" dirty="0"/>
              <a:t>Correlations: joint, 13 with diagnosis</a:t>
            </a:r>
          </a:p>
          <a:p>
            <a:pPr lvl="1"/>
            <a:r>
              <a:rPr lang="en-US" dirty="0"/>
              <a:t>Both display elevated entropy in patients</a:t>
            </a:r>
          </a:p>
          <a:p>
            <a:endParaRPr lang="en-US" dirty="0"/>
          </a:p>
        </p:txBody>
      </p:sp>
    </p:spTree>
    <p:extLst>
      <p:ext uri="{BB962C8B-B14F-4D97-AF65-F5344CB8AC3E}">
        <p14:creationId xmlns:p14="http://schemas.microsoft.com/office/powerpoint/2010/main" val="309865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D6109-92C6-3553-386B-ABBE04CC8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DB4EC-934B-E3CE-91DC-D949AFDE6884}"/>
              </a:ext>
            </a:extLst>
          </p:cNvPr>
          <p:cNvSpPr>
            <a:spLocks noGrp="1"/>
          </p:cNvSpPr>
          <p:nvPr>
            <p:ph type="title"/>
          </p:nvPr>
        </p:nvSpPr>
        <p:spPr/>
        <p:txBody>
          <a:bodyPr/>
          <a:lstStyle/>
          <a:p>
            <a:r>
              <a:rPr lang="en-US" dirty="0"/>
              <a:t>Entropy in 171 dimensions</a:t>
            </a:r>
          </a:p>
        </p:txBody>
      </p:sp>
      <p:grpSp>
        <p:nvGrpSpPr>
          <p:cNvPr id="4" name="Group 3">
            <a:extLst>
              <a:ext uri="{FF2B5EF4-FFF2-40B4-BE49-F238E27FC236}">
                <a16:creationId xmlns:a16="http://schemas.microsoft.com/office/drawing/2014/main" id="{F32A7230-C3BF-D9A4-A8E3-040BD22E7DA0}"/>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0EFF30A9-E7D1-921F-96DF-49E513DB4ECF}"/>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1323968B-0707-AF99-8C91-8EB12A23D37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97E1FA93-AF7E-B126-672E-EB66B2A59C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CEB551AE-AF8F-D6BF-A75F-FB83A5C35406}"/>
              </a:ext>
            </a:extLst>
          </p:cNvPr>
          <p:cNvGrpSpPr>
            <a:grpSpLocks noChangeAspect="1"/>
          </p:cNvGrpSpPr>
          <p:nvPr/>
        </p:nvGrpSpPr>
        <p:grpSpPr>
          <a:xfrm>
            <a:off x="154748" y="1251393"/>
            <a:ext cx="8724901" cy="4925570"/>
            <a:chOff x="430981" y="1235546"/>
            <a:chExt cx="6806549" cy="3842580"/>
          </a:xfrm>
        </p:grpSpPr>
        <p:pic>
          <p:nvPicPr>
            <p:cNvPr id="11" name="Graphic 10">
              <a:extLst>
                <a:ext uri="{FF2B5EF4-FFF2-40B4-BE49-F238E27FC236}">
                  <a16:creationId xmlns:a16="http://schemas.microsoft.com/office/drawing/2014/main" id="{F1512A27-9C28-EC77-B596-77C1F48E997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545" t="50000" r="6882"/>
            <a:stretch/>
          </p:blipFill>
          <p:spPr>
            <a:xfrm>
              <a:off x="430981" y="3221386"/>
              <a:ext cx="6806548" cy="1856740"/>
            </a:xfrm>
            <a:prstGeom prst="rect">
              <a:avLst/>
            </a:prstGeom>
          </p:spPr>
        </p:pic>
        <p:pic>
          <p:nvPicPr>
            <p:cNvPr id="9" name="Graphic 8">
              <a:extLst>
                <a:ext uri="{FF2B5EF4-FFF2-40B4-BE49-F238E27FC236}">
                  <a16:creationId xmlns:a16="http://schemas.microsoft.com/office/drawing/2014/main" id="{F3470F59-A453-1A07-2CD7-0E7E223F5B7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5516" r="7368" b="50000"/>
            <a:stretch/>
          </p:blipFill>
          <p:spPr>
            <a:xfrm>
              <a:off x="430981" y="1235546"/>
              <a:ext cx="6806549" cy="1985840"/>
            </a:xfrm>
            <a:prstGeom prst="rect">
              <a:avLst/>
            </a:prstGeom>
          </p:spPr>
        </p:pic>
      </p:grpSp>
      <p:graphicFrame>
        <p:nvGraphicFramePr>
          <p:cNvPr id="14" name="Content Placeholder 13">
            <a:extLst>
              <a:ext uri="{FF2B5EF4-FFF2-40B4-BE49-F238E27FC236}">
                <a16:creationId xmlns:a16="http://schemas.microsoft.com/office/drawing/2014/main" id="{171CDC67-AA55-B1CF-FC15-C7C1A5CAFD1F}"/>
              </a:ext>
            </a:extLst>
          </p:cNvPr>
          <p:cNvGraphicFramePr>
            <a:graphicFrameLocks noGrp="1"/>
          </p:cNvGraphicFramePr>
          <p:nvPr>
            <p:ph idx="1"/>
            <p:extLst>
              <p:ext uri="{D42A27DB-BD31-4B8C-83A1-F6EECF244321}">
                <p14:modId xmlns:p14="http://schemas.microsoft.com/office/powerpoint/2010/main" val="3866438859"/>
              </p:ext>
            </p:extLst>
          </p:nvPr>
        </p:nvGraphicFramePr>
        <p:xfrm>
          <a:off x="9034396" y="886460"/>
          <a:ext cx="2751580" cy="5085080"/>
        </p:xfrm>
        <a:graphic>
          <a:graphicData uri="http://schemas.openxmlformats.org/drawingml/2006/table">
            <a:tbl>
              <a:tblPr firstRow="1" bandRow="1">
                <a:tableStyleId>{5C22544A-7EE6-4342-B048-85BDC9FD1C3A}</a:tableStyleId>
              </a:tblPr>
              <a:tblGrid>
                <a:gridCol w="1214610">
                  <a:extLst>
                    <a:ext uri="{9D8B030D-6E8A-4147-A177-3AD203B41FA5}">
                      <a16:colId xmlns:a16="http://schemas.microsoft.com/office/drawing/2014/main" val="2818333538"/>
                    </a:ext>
                  </a:extLst>
                </a:gridCol>
                <a:gridCol w="1536970">
                  <a:extLst>
                    <a:ext uri="{9D8B030D-6E8A-4147-A177-3AD203B41FA5}">
                      <a16:colId xmlns:a16="http://schemas.microsoft.com/office/drawing/2014/main" val="49100904"/>
                    </a:ext>
                  </a:extLst>
                </a:gridCol>
              </a:tblGrid>
              <a:tr h="370840">
                <a:tc>
                  <a:txBody>
                    <a:bodyPr/>
                    <a:lstStyle/>
                    <a:p>
                      <a:r>
                        <a:rPr lang="en-US" sz="1400" dirty="0"/>
                        <a:t>Dimension</a:t>
                      </a:r>
                    </a:p>
                  </a:txBody>
                  <a:tcPr/>
                </a:tc>
                <a:tc>
                  <a:txBody>
                    <a:bodyPr/>
                    <a:lstStyle/>
                    <a:p>
                      <a:r>
                        <a:rPr lang="en-US" sz="1400" dirty="0"/>
                        <a:t>Clinical variables</a:t>
                      </a:r>
                    </a:p>
                  </a:txBody>
                  <a:tcPr/>
                </a:tc>
                <a:extLst>
                  <a:ext uri="{0D108BD9-81ED-4DB2-BD59-A6C34878D82A}">
                    <a16:rowId xmlns:a16="http://schemas.microsoft.com/office/drawing/2014/main" val="2447440652"/>
                  </a:ext>
                </a:extLst>
              </a:tr>
              <a:tr h="370840">
                <a:tc>
                  <a:txBody>
                    <a:bodyPr/>
                    <a:lstStyle/>
                    <a:p>
                      <a:r>
                        <a:rPr lang="en-US" sz="1400" dirty="0"/>
                        <a:t>Joint</a:t>
                      </a:r>
                    </a:p>
                  </a:txBody>
                  <a:tcPr/>
                </a:tc>
                <a:tc>
                  <a:txBody>
                    <a:bodyPr/>
                    <a:lstStyle/>
                    <a:p>
                      <a:r>
                        <a:rPr lang="en-US" sz="1400" dirty="0"/>
                        <a:t>Diagnosis; verbal learning; CMINDS composite score</a:t>
                      </a:r>
                    </a:p>
                  </a:txBody>
                  <a:tcPr/>
                </a:tc>
                <a:extLst>
                  <a:ext uri="{0D108BD9-81ED-4DB2-BD59-A6C34878D82A}">
                    <a16:rowId xmlns:a16="http://schemas.microsoft.com/office/drawing/2014/main" val="3039606187"/>
                  </a:ext>
                </a:extLst>
              </a:tr>
              <a:tr h="370840">
                <a:tc>
                  <a:txBody>
                    <a:bodyPr/>
                    <a:lstStyle/>
                    <a:p>
                      <a:r>
                        <a:rPr lang="en-US" sz="1400" dirty="0"/>
                        <a:t>25</a:t>
                      </a:r>
                    </a:p>
                  </a:txBody>
                  <a:tcPr/>
                </a:tc>
                <a:tc>
                  <a:txBody>
                    <a:bodyPr/>
                    <a:lstStyle/>
                    <a:p>
                      <a:r>
                        <a:rPr lang="en-US" sz="1400" dirty="0"/>
                        <a:t>Visual learning</a:t>
                      </a:r>
                    </a:p>
                  </a:txBody>
                  <a:tcPr/>
                </a:tc>
                <a:extLst>
                  <a:ext uri="{0D108BD9-81ED-4DB2-BD59-A6C34878D82A}">
                    <a16:rowId xmlns:a16="http://schemas.microsoft.com/office/drawing/2014/main" val="2952724216"/>
                  </a:ext>
                </a:extLst>
              </a:tr>
              <a:tr h="370840">
                <a:tc>
                  <a:txBody>
                    <a:bodyPr/>
                    <a:lstStyle/>
                    <a:p>
                      <a:r>
                        <a:rPr lang="en-US" sz="1400" dirty="0"/>
                        <a:t>52</a:t>
                      </a:r>
                    </a:p>
                  </a:txBody>
                  <a:tcPr/>
                </a:tc>
                <a:tc>
                  <a:txBody>
                    <a:bodyPr/>
                    <a:lstStyle/>
                    <a:p>
                      <a:r>
                        <a:rPr lang="en-US" sz="1400" dirty="0"/>
                        <a:t>Diagnosis</a:t>
                      </a:r>
                    </a:p>
                  </a:txBody>
                  <a:tcPr/>
                </a:tc>
                <a:extLst>
                  <a:ext uri="{0D108BD9-81ED-4DB2-BD59-A6C34878D82A}">
                    <a16:rowId xmlns:a16="http://schemas.microsoft.com/office/drawing/2014/main" val="3726712161"/>
                  </a:ext>
                </a:extLst>
              </a:tr>
              <a:tr h="370840">
                <a:tc>
                  <a:txBody>
                    <a:bodyPr/>
                    <a:lstStyle/>
                    <a:p>
                      <a:r>
                        <a:rPr lang="en-US" sz="1400" dirty="0"/>
                        <a:t>73</a:t>
                      </a:r>
                    </a:p>
                  </a:txBody>
                  <a:tcPr/>
                </a:tc>
                <a:tc>
                  <a:txBody>
                    <a:bodyPr/>
                    <a:lstStyle/>
                    <a:p>
                      <a:r>
                        <a:rPr lang="en-US" sz="1400" dirty="0"/>
                        <a:t>Processing speed; attention &amp; vigilance; CMINDS composite score</a:t>
                      </a:r>
                    </a:p>
                  </a:txBody>
                  <a:tcPr/>
                </a:tc>
                <a:extLst>
                  <a:ext uri="{0D108BD9-81ED-4DB2-BD59-A6C34878D82A}">
                    <a16:rowId xmlns:a16="http://schemas.microsoft.com/office/drawing/2014/main" val="4024210016"/>
                  </a:ext>
                </a:extLst>
              </a:tr>
              <a:tr h="370840">
                <a:tc>
                  <a:txBody>
                    <a:bodyPr/>
                    <a:lstStyle/>
                    <a:p>
                      <a:r>
                        <a:rPr lang="en-US" sz="1400" dirty="0"/>
                        <a:t>82</a:t>
                      </a:r>
                    </a:p>
                  </a:txBody>
                  <a:tcPr/>
                </a:tc>
                <a:tc>
                  <a:txBody>
                    <a:bodyPr/>
                    <a:lstStyle/>
                    <a:p>
                      <a:r>
                        <a:rPr lang="en-US" sz="1400" dirty="0"/>
                        <a:t>Visual learning; age</a:t>
                      </a:r>
                    </a:p>
                  </a:txBody>
                  <a:tcPr/>
                </a:tc>
                <a:extLst>
                  <a:ext uri="{0D108BD9-81ED-4DB2-BD59-A6C34878D82A}">
                    <a16:rowId xmlns:a16="http://schemas.microsoft.com/office/drawing/2014/main" val="1079508027"/>
                  </a:ext>
                </a:extLst>
              </a:tr>
              <a:tr h="370840">
                <a:tc>
                  <a:txBody>
                    <a:bodyPr/>
                    <a:lstStyle/>
                    <a:p>
                      <a:r>
                        <a:rPr lang="en-US" sz="1400" dirty="0"/>
                        <a:t>127</a:t>
                      </a:r>
                    </a:p>
                  </a:txBody>
                  <a:tcPr/>
                </a:tc>
                <a:tc>
                  <a:txBody>
                    <a:bodyPr/>
                    <a:lstStyle/>
                    <a:p>
                      <a:r>
                        <a:rPr lang="en-US" sz="1400" dirty="0"/>
                        <a:t>Diagnosis; processing speed</a:t>
                      </a:r>
                    </a:p>
                  </a:txBody>
                  <a:tcPr/>
                </a:tc>
                <a:extLst>
                  <a:ext uri="{0D108BD9-81ED-4DB2-BD59-A6C34878D82A}">
                    <a16:rowId xmlns:a16="http://schemas.microsoft.com/office/drawing/2014/main" val="3367903958"/>
                  </a:ext>
                </a:extLst>
              </a:tr>
              <a:tr h="370840">
                <a:tc>
                  <a:txBody>
                    <a:bodyPr/>
                    <a:lstStyle/>
                    <a:p>
                      <a:r>
                        <a:rPr lang="en-US" sz="1400" dirty="0"/>
                        <a:t>130</a:t>
                      </a:r>
                    </a:p>
                  </a:txBody>
                  <a:tcPr/>
                </a:tc>
                <a:tc>
                  <a:txBody>
                    <a:bodyPr/>
                    <a:lstStyle/>
                    <a:p>
                      <a:r>
                        <a:rPr lang="en-US" sz="1400" dirty="0"/>
                        <a:t>Diagnosis</a:t>
                      </a:r>
                    </a:p>
                  </a:txBody>
                  <a:tcPr/>
                </a:tc>
                <a:extLst>
                  <a:ext uri="{0D108BD9-81ED-4DB2-BD59-A6C34878D82A}">
                    <a16:rowId xmlns:a16="http://schemas.microsoft.com/office/drawing/2014/main" val="1990642249"/>
                  </a:ext>
                </a:extLst>
              </a:tr>
              <a:tr h="370840">
                <a:tc>
                  <a:txBody>
                    <a:bodyPr/>
                    <a:lstStyle/>
                    <a:p>
                      <a:r>
                        <a:rPr lang="en-US" sz="1400" dirty="0"/>
                        <a:t>143</a:t>
                      </a:r>
                    </a:p>
                  </a:txBody>
                  <a:tcPr/>
                </a:tc>
                <a:tc>
                  <a:txBody>
                    <a:bodyPr/>
                    <a:lstStyle/>
                    <a:p>
                      <a:r>
                        <a:rPr lang="en-US" sz="1400" dirty="0"/>
                        <a:t>Attention &amp; vigilance</a:t>
                      </a:r>
                    </a:p>
                  </a:txBody>
                  <a:tcPr/>
                </a:tc>
                <a:extLst>
                  <a:ext uri="{0D108BD9-81ED-4DB2-BD59-A6C34878D82A}">
                    <a16:rowId xmlns:a16="http://schemas.microsoft.com/office/drawing/2014/main" val="1241101316"/>
                  </a:ext>
                </a:extLst>
              </a:tr>
              <a:tr h="370840">
                <a:tc>
                  <a:txBody>
                    <a:bodyPr/>
                    <a:lstStyle/>
                    <a:p>
                      <a:r>
                        <a:rPr lang="en-US" sz="1400" dirty="0"/>
                        <a:t>152</a:t>
                      </a:r>
                    </a:p>
                  </a:txBody>
                  <a:tcPr/>
                </a:tc>
                <a:tc>
                  <a:txBody>
                    <a:bodyPr/>
                    <a:lstStyle/>
                    <a:p>
                      <a:r>
                        <a:rPr lang="en-US" sz="1400" dirty="0"/>
                        <a:t>Diagnosis</a:t>
                      </a:r>
                    </a:p>
                  </a:txBody>
                  <a:tcPr/>
                </a:tc>
                <a:extLst>
                  <a:ext uri="{0D108BD9-81ED-4DB2-BD59-A6C34878D82A}">
                    <a16:rowId xmlns:a16="http://schemas.microsoft.com/office/drawing/2014/main" val="3345022995"/>
                  </a:ext>
                </a:extLst>
              </a:tr>
            </a:tbl>
          </a:graphicData>
        </a:graphic>
      </p:graphicFrame>
    </p:spTree>
    <p:extLst>
      <p:ext uri="{BB962C8B-B14F-4D97-AF65-F5344CB8AC3E}">
        <p14:creationId xmlns:p14="http://schemas.microsoft.com/office/powerpoint/2010/main" val="413854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FD9EA-6559-DCC2-3B0F-795ADEA6B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4FA95-EB34-A2BE-261E-FD471787EC70}"/>
              </a:ext>
            </a:extLst>
          </p:cNvPr>
          <p:cNvSpPr>
            <a:spLocks noGrp="1"/>
          </p:cNvSpPr>
          <p:nvPr>
            <p:ph type="title"/>
          </p:nvPr>
        </p:nvSpPr>
        <p:spPr>
          <a:xfrm>
            <a:off x="820092" y="0"/>
            <a:ext cx="10515600" cy="1325563"/>
          </a:xfrm>
        </p:spPr>
        <p:txBody>
          <a:bodyPr/>
          <a:lstStyle/>
          <a:p>
            <a:r>
              <a:rPr lang="en-US" dirty="0"/>
              <a:t>Correlations Between Spatial Maps</a:t>
            </a:r>
          </a:p>
        </p:txBody>
      </p:sp>
      <p:sp>
        <p:nvSpPr>
          <p:cNvPr id="3" name="Content Placeholder 2">
            <a:extLst>
              <a:ext uri="{FF2B5EF4-FFF2-40B4-BE49-F238E27FC236}">
                <a16:creationId xmlns:a16="http://schemas.microsoft.com/office/drawing/2014/main" id="{52CB075C-CB74-4252-BC27-C9A75C631326}"/>
              </a:ext>
            </a:extLst>
          </p:cNvPr>
          <p:cNvSpPr>
            <a:spLocks noGrp="1"/>
          </p:cNvSpPr>
          <p:nvPr>
            <p:ph idx="1"/>
          </p:nvPr>
        </p:nvSpPr>
        <p:spPr>
          <a:xfrm>
            <a:off x="838200" y="1825625"/>
            <a:ext cx="10515600" cy="4063447"/>
          </a:xfrm>
        </p:spPr>
        <p:txBody>
          <a:bodyPr/>
          <a:lstStyle/>
          <a:p>
            <a:r>
              <a:rPr lang="en-US" dirty="0"/>
              <a:t>Spatial correlations: 22 </a:t>
            </a:r>
            <a:r>
              <a:rPr lang="en-US" dirty="0" err="1"/>
              <a:t>tICs</a:t>
            </a:r>
            <a:r>
              <a:rPr lang="en-US" dirty="0"/>
              <a:t> vs. 171 </a:t>
            </a:r>
            <a:r>
              <a:rPr lang="en-US" dirty="0" err="1"/>
              <a:t>tICs</a:t>
            </a:r>
            <a:endParaRPr lang="en-US" dirty="0"/>
          </a:p>
        </p:txBody>
      </p:sp>
      <p:grpSp>
        <p:nvGrpSpPr>
          <p:cNvPr id="4" name="Group 3">
            <a:extLst>
              <a:ext uri="{FF2B5EF4-FFF2-40B4-BE49-F238E27FC236}">
                <a16:creationId xmlns:a16="http://schemas.microsoft.com/office/drawing/2014/main" id="{8C4F3D89-65F1-B0C3-829C-A660C016DD6C}"/>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21524F4E-98BE-30F8-44AA-62840EF8F620}"/>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C7046F99-A42B-3277-95AB-D382100A34C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5F2F8EE4-2B4D-68AB-4305-EC5345F8E5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aphic 8">
            <a:extLst>
              <a:ext uri="{FF2B5EF4-FFF2-40B4-BE49-F238E27FC236}">
                <a16:creationId xmlns:a16="http://schemas.microsoft.com/office/drawing/2014/main" id="{65B78A0A-DF22-77A1-F705-2844468BB0C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023" r="5063"/>
          <a:stretch/>
        </p:blipFill>
        <p:spPr>
          <a:xfrm>
            <a:off x="653511" y="1032933"/>
            <a:ext cx="10718397" cy="5825066"/>
          </a:xfrm>
          <a:prstGeom prst="rect">
            <a:avLst/>
          </a:prstGeom>
        </p:spPr>
      </p:pic>
    </p:spTree>
    <p:extLst>
      <p:ext uri="{BB962C8B-B14F-4D97-AF65-F5344CB8AC3E}">
        <p14:creationId xmlns:p14="http://schemas.microsoft.com/office/powerpoint/2010/main" val="3570740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C097B-AE3D-757C-8027-FDDFFFB5F7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055239-78BD-5CE3-47D8-C698457A4305}"/>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CD941EEF-1019-0493-A6BE-979F5816B269}"/>
              </a:ext>
            </a:extLst>
          </p:cNvPr>
          <p:cNvSpPr>
            <a:spLocks noGrp="1"/>
          </p:cNvSpPr>
          <p:nvPr>
            <p:ph idx="1"/>
          </p:nvPr>
        </p:nvSpPr>
        <p:spPr>
          <a:xfrm>
            <a:off x="838200" y="1825625"/>
            <a:ext cx="10515600" cy="4063447"/>
          </a:xfrm>
        </p:spPr>
        <p:txBody>
          <a:bodyPr>
            <a:normAutofit fontScale="92500" lnSpcReduction="20000"/>
          </a:bodyPr>
          <a:lstStyle/>
          <a:p>
            <a:r>
              <a:rPr lang="en-US" dirty="0"/>
              <a:t>Need verified method to identify number of dimensions</a:t>
            </a:r>
          </a:p>
          <a:p>
            <a:r>
              <a:rPr lang="en-US" dirty="0"/>
              <a:t>Need to find/apply consensus algorithm to </a:t>
            </a:r>
            <a:r>
              <a:rPr lang="en-US" dirty="0" err="1"/>
              <a:t>Ics</a:t>
            </a:r>
            <a:endParaRPr lang="en-US" dirty="0"/>
          </a:p>
          <a:p>
            <a:pPr lvl="1"/>
            <a:r>
              <a:rPr lang="en-US" dirty="0"/>
              <a:t>Current method is not stable across iterations</a:t>
            </a:r>
          </a:p>
          <a:p>
            <a:pPr lvl="1"/>
            <a:r>
              <a:rPr lang="en-US" dirty="0"/>
              <a:t>ICASSO?</a:t>
            </a:r>
          </a:p>
          <a:p>
            <a:r>
              <a:rPr lang="en-US" dirty="0" err="1"/>
              <a:t>tICs</a:t>
            </a:r>
            <a:r>
              <a:rPr lang="en-US" dirty="0"/>
              <a:t> display weak spatial structure and large spikes in time courses</a:t>
            </a:r>
          </a:p>
          <a:p>
            <a:r>
              <a:rPr lang="en-US" dirty="0"/>
              <a:t>Worth considering interpretation of components, both FNs and </a:t>
            </a:r>
            <a:r>
              <a:rPr lang="en-US" dirty="0" err="1"/>
              <a:t>tICs</a:t>
            </a:r>
            <a:r>
              <a:rPr lang="en-US" dirty="0"/>
              <a:t>:</a:t>
            </a:r>
          </a:p>
          <a:p>
            <a:pPr lvl="1"/>
            <a:r>
              <a:rPr lang="en-US" dirty="0"/>
              <a:t>Do they represent the dimensions of a basis?</a:t>
            </a:r>
          </a:p>
          <a:p>
            <a:pPr lvl="1"/>
            <a:r>
              <a:rPr lang="en-US" dirty="0"/>
              <a:t>Can we use them to define a universal state space?</a:t>
            </a:r>
          </a:p>
          <a:p>
            <a:pPr lvl="1"/>
            <a:r>
              <a:rPr lang="en-US" dirty="0"/>
              <a:t>If yes, how to consistently map to/in/from it?</a:t>
            </a:r>
          </a:p>
          <a:p>
            <a:r>
              <a:rPr lang="en-US" dirty="0"/>
              <a:t>How do </a:t>
            </a:r>
            <a:r>
              <a:rPr lang="en-US" dirty="0" err="1"/>
              <a:t>sFNs</a:t>
            </a:r>
            <a:r>
              <a:rPr lang="en-US" dirty="0"/>
              <a:t>, </a:t>
            </a:r>
            <a:r>
              <a:rPr lang="en-US" dirty="0" err="1"/>
              <a:t>tFNs</a:t>
            </a:r>
            <a:r>
              <a:rPr lang="en-US" dirty="0"/>
              <a:t> merge as count decreases?</a:t>
            </a:r>
          </a:p>
          <a:p>
            <a:pPr lvl="1"/>
            <a:r>
              <a:rPr lang="en-US" dirty="0"/>
              <a:t>Hierarchical clustering?</a:t>
            </a:r>
          </a:p>
          <a:p>
            <a:endParaRPr lang="en-US" dirty="0"/>
          </a:p>
        </p:txBody>
      </p:sp>
      <p:grpSp>
        <p:nvGrpSpPr>
          <p:cNvPr id="4" name="Group 3">
            <a:extLst>
              <a:ext uri="{FF2B5EF4-FFF2-40B4-BE49-F238E27FC236}">
                <a16:creationId xmlns:a16="http://schemas.microsoft.com/office/drawing/2014/main" id="{8A0CA2FA-7580-369C-CA92-F372AE87E51E}"/>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19CAEFCA-397F-2967-EC3A-32B733548762}"/>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48A02473-D404-7989-F42E-DD9A129CE9A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F581D04D-4C3D-891F-6E15-BE9144E27F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8748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4817C-6AD5-206C-ADBA-0DC964919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3C7C1-1551-0F87-41BD-117EE3AFB8E0}"/>
              </a:ext>
            </a:extLst>
          </p:cNvPr>
          <p:cNvSpPr>
            <a:spLocks noGrp="1"/>
          </p:cNvSpPr>
          <p:nvPr>
            <p:ph type="title"/>
          </p:nvPr>
        </p:nvSpPr>
        <p:spPr/>
        <p:txBody>
          <a:bodyPr/>
          <a:lstStyle/>
          <a:p>
            <a:r>
              <a:rPr lang="en-US" dirty="0"/>
              <a:t>Future</a:t>
            </a:r>
          </a:p>
        </p:txBody>
      </p:sp>
      <p:sp>
        <p:nvSpPr>
          <p:cNvPr id="3" name="Content Placeholder 2">
            <a:extLst>
              <a:ext uri="{FF2B5EF4-FFF2-40B4-BE49-F238E27FC236}">
                <a16:creationId xmlns:a16="http://schemas.microsoft.com/office/drawing/2014/main" id="{7C1769E9-8AA9-2801-6D7F-44C8882C8C9E}"/>
              </a:ext>
            </a:extLst>
          </p:cNvPr>
          <p:cNvSpPr>
            <a:spLocks noGrp="1"/>
          </p:cNvSpPr>
          <p:nvPr>
            <p:ph idx="1"/>
          </p:nvPr>
        </p:nvSpPr>
        <p:spPr>
          <a:xfrm>
            <a:off x="838200" y="1825625"/>
            <a:ext cx="10515600" cy="4063447"/>
          </a:xfrm>
        </p:spPr>
        <p:txBody>
          <a:bodyPr/>
          <a:lstStyle/>
          <a:p>
            <a:r>
              <a:rPr lang="en-US" dirty="0"/>
              <a:t>Apply </a:t>
            </a:r>
            <a:r>
              <a:rPr lang="en-US" dirty="0" err="1"/>
              <a:t>Marčenko</a:t>
            </a:r>
            <a:r>
              <a:rPr lang="en-US" dirty="0"/>
              <a:t>-Pasteur distribution to FNC, </a:t>
            </a:r>
            <a:r>
              <a:rPr lang="en-US" dirty="0" err="1"/>
              <a:t>dFNC</a:t>
            </a:r>
            <a:r>
              <a:rPr lang="en-US" dirty="0"/>
              <a:t>(t) matrices rather than concatenated data</a:t>
            </a:r>
          </a:p>
          <a:p>
            <a:pPr lvl="1"/>
            <a:r>
              <a:rPr lang="en-US" dirty="0"/>
              <a:t>Original theorem applicable to correlation/covariance matrix eigenvalues</a:t>
            </a:r>
          </a:p>
          <a:p>
            <a:pPr lvl="1"/>
            <a:r>
              <a:rPr lang="en-US" dirty="0"/>
              <a:t>Possible that concatenated correlation matrix is incorrect application?</a:t>
            </a:r>
          </a:p>
          <a:p>
            <a:endParaRPr lang="en-US" dirty="0"/>
          </a:p>
        </p:txBody>
      </p:sp>
      <p:grpSp>
        <p:nvGrpSpPr>
          <p:cNvPr id="4" name="Group 3">
            <a:extLst>
              <a:ext uri="{FF2B5EF4-FFF2-40B4-BE49-F238E27FC236}">
                <a16:creationId xmlns:a16="http://schemas.microsoft.com/office/drawing/2014/main" id="{09CADFB8-110B-FC4C-3E05-5CCD198206A1}"/>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F3CB40FB-8292-E016-FB75-5728DC76B9FB}"/>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5C2D3453-841C-10DD-A0E6-545ACCB4290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7F573FEF-DE99-D8FE-3633-7D33C60085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21279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9AA91-F0BE-5A1A-021B-92DC98AE8B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00577-BA56-EDAF-3683-65D68BD96E81}"/>
              </a:ext>
            </a:extLst>
          </p:cNvPr>
          <p:cNvSpPr>
            <a:spLocks noGrp="1"/>
          </p:cNvSpPr>
          <p:nvPr>
            <p:ph type="title"/>
          </p:nvPr>
        </p:nvSpPr>
        <p:spPr/>
        <p:txBody>
          <a:bodyPr/>
          <a:lstStyle/>
          <a:p>
            <a:r>
              <a:rPr lang="en-US" dirty="0"/>
              <a:t>Dysconnectivity Hypothesis</a:t>
            </a:r>
          </a:p>
        </p:txBody>
      </p:sp>
      <p:sp>
        <p:nvSpPr>
          <p:cNvPr id="3" name="Content Placeholder 2">
            <a:extLst>
              <a:ext uri="{FF2B5EF4-FFF2-40B4-BE49-F238E27FC236}">
                <a16:creationId xmlns:a16="http://schemas.microsoft.com/office/drawing/2014/main" id="{962E5203-6905-E1FA-002F-28756FDEE467}"/>
              </a:ext>
            </a:extLst>
          </p:cNvPr>
          <p:cNvSpPr>
            <a:spLocks noGrp="1"/>
          </p:cNvSpPr>
          <p:nvPr>
            <p:ph idx="1"/>
          </p:nvPr>
        </p:nvSpPr>
        <p:spPr>
          <a:xfrm>
            <a:off x="838200" y="1825625"/>
            <a:ext cx="5257799" cy="4063447"/>
          </a:xfrm>
        </p:spPr>
        <p:txBody>
          <a:bodyPr>
            <a:normAutofit fontScale="92500"/>
          </a:bodyPr>
          <a:lstStyle/>
          <a:p>
            <a:r>
              <a:rPr lang="en-US" dirty="0"/>
              <a:t>Initial proposal at beginning of 20</a:t>
            </a:r>
            <a:r>
              <a:rPr lang="en-US" baseline="30000" dirty="0"/>
              <a:t>th</a:t>
            </a:r>
            <a:r>
              <a:rPr lang="en-US" dirty="0"/>
              <a:t> Century</a:t>
            </a:r>
          </a:p>
          <a:p>
            <a:r>
              <a:rPr lang="en-US" dirty="0"/>
              <a:t>Extensive exploration in static connectivity </a:t>
            </a:r>
            <a:r>
              <a:rPr lang="en-US" dirty="0">
                <a:solidFill>
                  <a:srgbClr val="000000"/>
                </a:solidFill>
                <a:effectLst/>
                <a:ea typeface="Calibri" panose="020F0502020204030204" pitchFamily="34" charset="0"/>
              </a:rPr>
              <a:t>(Stephan, </a:t>
            </a:r>
            <a:r>
              <a:rPr lang="en-US" dirty="0" err="1">
                <a:solidFill>
                  <a:srgbClr val="000000"/>
                </a:solidFill>
                <a:effectLst/>
                <a:ea typeface="Calibri" panose="020F0502020204030204" pitchFamily="34" charset="0"/>
              </a:rPr>
              <a:t>Baldeweg</a:t>
            </a:r>
            <a:r>
              <a:rPr lang="en-US" dirty="0">
                <a:solidFill>
                  <a:srgbClr val="000000"/>
                </a:solidFill>
                <a:effectLst/>
                <a:ea typeface="Calibri" panose="020F0502020204030204" pitchFamily="34" charset="0"/>
              </a:rPr>
              <a:t>, and Friston 2006).</a:t>
            </a:r>
          </a:p>
          <a:p>
            <a:pPr lvl="1"/>
            <a:r>
              <a:rPr lang="en-US" dirty="0">
                <a:solidFill>
                  <a:srgbClr val="000000"/>
                </a:solidFill>
              </a:rPr>
              <a:t>Structural and static FC</a:t>
            </a:r>
          </a:p>
          <a:p>
            <a:pPr lvl="1"/>
            <a:r>
              <a:rPr lang="en-US" dirty="0">
                <a:solidFill>
                  <a:srgbClr val="000000"/>
                </a:solidFill>
              </a:rPr>
              <a:t>Broadly support reduced connectivity</a:t>
            </a:r>
          </a:p>
          <a:p>
            <a:pPr lvl="1"/>
            <a:r>
              <a:rPr lang="en-US" dirty="0">
                <a:solidFill>
                  <a:srgbClr val="000000"/>
                </a:solidFill>
              </a:rPr>
              <a:t>Conflicting results</a:t>
            </a:r>
            <a:endParaRPr lang="en-US" dirty="0"/>
          </a:p>
          <a:p>
            <a:r>
              <a:rPr lang="en-US" dirty="0"/>
              <a:t>May need to capture dynamics for definitive answer(s)</a:t>
            </a:r>
          </a:p>
          <a:p>
            <a:endParaRPr lang="en-US" dirty="0"/>
          </a:p>
        </p:txBody>
      </p:sp>
      <p:grpSp>
        <p:nvGrpSpPr>
          <p:cNvPr id="4" name="Group 3">
            <a:extLst>
              <a:ext uri="{FF2B5EF4-FFF2-40B4-BE49-F238E27FC236}">
                <a16:creationId xmlns:a16="http://schemas.microsoft.com/office/drawing/2014/main" id="{B7BE13EF-9271-4FB8-F48D-32D5560CB72B}"/>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6CB0A58E-FB5B-8D97-D0FF-56E47416F161}"/>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3380F752-EBB6-548A-FC73-ADE040B5676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39C1E227-C391-9FD5-1AF8-FA3DFCF3F9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Significantly altered functional connectivity for first-episode schizophrenia by meta-analysis involving Datasets 2#, 3#, and 6#. The color of the 3 circles (from outside to inside) denotes: the 90 different automatic anatomical labelling (AAL) regions (First circle); the number of increased links (Second circle, deep red means a region has more increased links); the number of decreased links (Third circle, deep blue means a region has more decreased links). The thickness of the links is proportional to –log10 (P value). The right of the brain is on the right of each circular diagram. (a) illustrates altered links of the inferior frontal lobe (51 links, including the opercular, triangular and orbital part), and (b) is for the remaining links. Red links indicate that patients have a higher mean functional connectivity than controls (ie, mean (FC_patient) − mean(FC_control) &gt; 0), and blue links indicate the opposite.">
            <a:extLst>
              <a:ext uri="{FF2B5EF4-FFF2-40B4-BE49-F238E27FC236}">
                <a16:creationId xmlns:a16="http://schemas.microsoft.com/office/drawing/2014/main" id="{32D7E04F-F27C-7A11-8ECA-6ED7945C0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1406769"/>
            <a:ext cx="5579137" cy="430236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F026371-5E89-B40F-FF79-B726C8AE2DC2}"/>
              </a:ext>
            </a:extLst>
          </p:cNvPr>
          <p:cNvSpPr txBox="1"/>
          <p:nvPr/>
        </p:nvSpPr>
        <p:spPr>
          <a:xfrm>
            <a:off x="6893169" y="5758384"/>
            <a:ext cx="3526671" cy="369332"/>
          </a:xfrm>
          <a:prstGeom prst="rect">
            <a:avLst/>
          </a:prstGeom>
          <a:noFill/>
        </p:spPr>
        <p:txBody>
          <a:bodyPr wrap="none" rtlCol="0">
            <a:spAutoFit/>
          </a:bodyPr>
          <a:lstStyle/>
          <a:p>
            <a:r>
              <a:rPr lang="en-US" dirty="0"/>
              <a:t>Figure adapted from Li </a:t>
            </a:r>
            <a:r>
              <a:rPr lang="en-US" i="1" dirty="0"/>
              <a:t>et</a:t>
            </a:r>
            <a:r>
              <a:rPr lang="en-US" dirty="0"/>
              <a:t>. </a:t>
            </a:r>
            <a:r>
              <a:rPr lang="en-US" i="1" dirty="0"/>
              <a:t>al</a:t>
            </a:r>
            <a:r>
              <a:rPr lang="en-US" dirty="0"/>
              <a:t>. 2016</a:t>
            </a:r>
          </a:p>
        </p:txBody>
      </p:sp>
    </p:spTree>
    <p:extLst>
      <p:ext uri="{BB962C8B-B14F-4D97-AF65-F5344CB8AC3E}">
        <p14:creationId xmlns:p14="http://schemas.microsoft.com/office/powerpoint/2010/main" val="1224018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DC4420C-5E42-4349-9BA9-B42D336DA302}"/>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44DC24B8-19B7-1544-AEAE-9BFC8E9D619B}"/>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6F56D303-9DD7-7B47-A4D1-1B111CF14FD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8748A53E-7A36-3F41-8231-D80256E414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Subtitle 10">
            <a:extLst>
              <a:ext uri="{FF2B5EF4-FFF2-40B4-BE49-F238E27FC236}">
                <a16:creationId xmlns:a16="http://schemas.microsoft.com/office/drawing/2014/main" id="{B481DD02-4C2A-1283-8871-18C96426BAA8}"/>
              </a:ext>
            </a:extLst>
          </p:cNvPr>
          <p:cNvSpPr>
            <a:spLocks noGrp="1"/>
          </p:cNvSpPr>
          <p:nvPr>
            <p:ph type="subTitle" idx="1"/>
          </p:nvPr>
        </p:nvSpPr>
        <p:spPr>
          <a:xfrm>
            <a:off x="1557867" y="1773238"/>
            <a:ext cx="9144000" cy="1655762"/>
          </a:xfrm>
        </p:spPr>
        <p:txBody>
          <a:bodyPr>
            <a:noAutofit/>
          </a:bodyPr>
          <a:lstStyle/>
          <a:p>
            <a:pPr algn="r"/>
            <a:r>
              <a:rPr lang="en-US" i="1" dirty="0">
                <a:effectLst/>
                <a:latin typeface="Times New Roman" panose="02020603050405020304" pitchFamily="18" charset="0"/>
                <a:ea typeface="Times New Roman" panose="02020603050405020304" pitchFamily="18" charset="0"/>
              </a:rPr>
              <a:t>I couldn’t do it.  I couldn’t reduce it to the freshman level.</a:t>
            </a:r>
            <a:endParaRPr lang="en-ES" dirty="0">
              <a:effectLst/>
              <a:latin typeface="Times New Roman" panose="02020603050405020304" pitchFamily="18" charset="0"/>
              <a:ea typeface="Times New Roman" panose="02020603050405020304" pitchFamily="18" charset="0"/>
            </a:endParaRPr>
          </a:p>
          <a:p>
            <a:pPr algn="r"/>
            <a:r>
              <a:rPr lang="en-US" i="1" dirty="0">
                <a:effectLst/>
                <a:latin typeface="Times New Roman" panose="02020603050405020304" pitchFamily="18" charset="0"/>
                <a:ea typeface="Times New Roman" panose="02020603050405020304" pitchFamily="18" charset="0"/>
              </a:rPr>
              <a:t>That means we don’t really understand it</a:t>
            </a:r>
            <a:r>
              <a:rPr lang="en-US" dirty="0">
                <a:effectLst/>
                <a:latin typeface="Times New Roman" panose="02020603050405020304" pitchFamily="18" charset="0"/>
                <a:ea typeface="Times New Roman" panose="02020603050405020304" pitchFamily="18" charset="0"/>
              </a:rPr>
              <a:t>.</a:t>
            </a:r>
            <a:endParaRPr lang="en-ES" dirty="0">
              <a:effectLst/>
              <a:latin typeface="Times New Roman" panose="02020603050405020304" pitchFamily="18" charset="0"/>
              <a:ea typeface="Times New Roman" panose="02020603050405020304" pitchFamily="18" charset="0"/>
            </a:endParaRPr>
          </a:p>
          <a:p>
            <a:pPr algn="r"/>
            <a:endParaRPr lang="en-US" dirty="0">
              <a:effectLst/>
              <a:latin typeface="Times New Roman" panose="02020603050405020304" pitchFamily="18" charset="0"/>
              <a:ea typeface="Times New Roman" panose="02020603050405020304" pitchFamily="18" charset="0"/>
            </a:endParaRPr>
          </a:p>
          <a:p>
            <a:pPr algn="r"/>
            <a:r>
              <a:rPr lang="en-US" dirty="0">
                <a:effectLst/>
                <a:latin typeface="Times New Roman" panose="02020603050405020304" pitchFamily="18" charset="0"/>
                <a:ea typeface="Times New Roman" panose="02020603050405020304" pitchFamily="18" charset="0"/>
              </a:rPr>
              <a:t>Richard P. Feynman</a:t>
            </a:r>
            <a:endParaRPr lang="en-ES" dirty="0">
              <a:effectLst/>
              <a:latin typeface="Times New Roman" panose="02020603050405020304" pitchFamily="18" charset="0"/>
              <a:ea typeface="Times New Roman" panose="02020603050405020304" pitchFamily="18" charset="0"/>
            </a:endParaRPr>
          </a:p>
          <a:p>
            <a:pPr algn="r"/>
            <a:r>
              <a:rPr lang="en-US" dirty="0">
                <a:solidFill>
                  <a:srgbClr val="000000"/>
                </a:solidFill>
                <a:effectLst/>
                <a:latin typeface="Times New Roman" panose="02020603050405020304" pitchFamily="18" charset="0"/>
                <a:ea typeface="Times New Roman" panose="02020603050405020304" pitchFamily="18" charset="0"/>
              </a:rPr>
              <a:t>(Goodstein 1989)</a:t>
            </a:r>
            <a:endParaRPr lang="en-E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5103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EE79F-15E1-EA27-9165-184A4DE09F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E89A6-D5AC-F237-F977-6B858677E2DC}"/>
              </a:ext>
            </a:extLst>
          </p:cNvPr>
          <p:cNvSpPr>
            <a:spLocks noGrp="1"/>
          </p:cNvSpPr>
          <p:nvPr>
            <p:ph type="title"/>
          </p:nvPr>
        </p:nvSpPr>
        <p:spPr/>
        <p:txBody>
          <a:bodyPr/>
          <a:lstStyle/>
          <a:p>
            <a:r>
              <a:rPr lang="en-US" dirty="0"/>
              <a:t>Dynamic Connections</a:t>
            </a:r>
          </a:p>
        </p:txBody>
      </p:sp>
      <p:sp>
        <p:nvSpPr>
          <p:cNvPr id="3" name="Content Placeholder 2">
            <a:extLst>
              <a:ext uri="{FF2B5EF4-FFF2-40B4-BE49-F238E27FC236}">
                <a16:creationId xmlns:a16="http://schemas.microsoft.com/office/drawing/2014/main" id="{D089C5B5-4000-C53C-D8A4-6DD4000E6C5D}"/>
              </a:ext>
            </a:extLst>
          </p:cNvPr>
          <p:cNvSpPr>
            <a:spLocks noGrp="1"/>
          </p:cNvSpPr>
          <p:nvPr>
            <p:ph idx="1"/>
          </p:nvPr>
        </p:nvSpPr>
        <p:spPr>
          <a:xfrm>
            <a:off x="6675572" y="530624"/>
            <a:ext cx="5361680" cy="5532112"/>
          </a:xfrm>
        </p:spPr>
        <p:txBody>
          <a:bodyPr>
            <a:normAutofit/>
          </a:bodyPr>
          <a:lstStyle/>
          <a:p>
            <a:r>
              <a:rPr lang="en-US" dirty="0"/>
              <a:t>EEG microstates known to change on order of milliseconds (</a:t>
            </a:r>
            <a:r>
              <a:rPr lang="en-US" dirty="0">
                <a:effectLst/>
                <a:ea typeface="Calibri" panose="020F0502020204030204" pitchFamily="34" charset="0"/>
              </a:rPr>
              <a:t>Lehmann and </a:t>
            </a:r>
            <a:r>
              <a:rPr lang="en-US" dirty="0" err="1">
                <a:effectLst/>
                <a:ea typeface="Calibri" panose="020F0502020204030204" pitchFamily="34" charset="0"/>
              </a:rPr>
              <a:t>Skrandies</a:t>
            </a:r>
            <a:r>
              <a:rPr lang="en-US" dirty="0">
                <a:effectLst/>
                <a:ea typeface="Calibri" panose="020F0502020204030204" pitchFamily="34" charset="0"/>
              </a:rPr>
              <a:t>, 1984</a:t>
            </a:r>
            <a:r>
              <a:rPr lang="en-US" dirty="0"/>
              <a:t>)</a:t>
            </a:r>
          </a:p>
          <a:p>
            <a:r>
              <a:rPr lang="en-US" dirty="0"/>
              <a:t>Dynamics first captured in MRI in 2010 </a:t>
            </a:r>
            <a:r>
              <a:rPr lang="en-US" dirty="0">
                <a:solidFill>
                  <a:srgbClr val="000000"/>
                </a:solidFill>
                <a:effectLst/>
                <a:ea typeface="Calibri" panose="020F0502020204030204" pitchFamily="34" charset="0"/>
              </a:rPr>
              <a:t>(</a:t>
            </a:r>
            <a:r>
              <a:rPr lang="en-US" dirty="0" err="1">
                <a:solidFill>
                  <a:srgbClr val="000000"/>
                </a:solidFill>
                <a:effectLst/>
                <a:ea typeface="Calibri" panose="020F0502020204030204" pitchFamily="34" charset="0"/>
              </a:rPr>
              <a:t>Sakoğlu</a:t>
            </a:r>
            <a:r>
              <a:rPr lang="en-US" dirty="0">
                <a:solidFill>
                  <a:srgbClr val="000000"/>
                </a:solidFill>
                <a:effectLst/>
                <a:ea typeface="Calibri" panose="020F0502020204030204" pitchFamily="34" charset="0"/>
              </a:rPr>
              <a:t> et al. 2010; Chang and Glover 2010)</a:t>
            </a:r>
            <a:endParaRPr lang="en-US" dirty="0"/>
          </a:p>
          <a:p>
            <a:pPr lvl="1"/>
            <a:r>
              <a:rPr lang="en-US" dirty="0">
                <a:effectLst/>
                <a:ea typeface="Calibri" panose="020F0502020204030204" pitchFamily="34" charset="0"/>
              </a:rPr>
              <a:t>Identify consistent, recurrent connectivity states (Hutchison et al. 2013; </a:t>
            </a:r>
            <a:r>
              <a:rPr lang="en-US" dirty="0" err="1">
                <a:effectLst/>
                <a:ea typeface="Calibri" panose="020F0502020204030204" pitchFamily="34" charset="0"/>
              </a:rPr>
              <a:t>Preti</a:t>
            </a:r>
            <a:r>
              <a:rPr lang="en-US" dirty="0">
                <a:effectLst/>
                <a:ea typeface="Calibri" panose="020F0502020204030204" pitchFamily="34" charset="0"/>
              </a:rPr>
              <a:t>, Bolton, and Van De Ville 2017; Calhoun et al. 2012; Yu et al. 2012; E. A. Allen et al. 2012) </a:t>
            </a:r>
          </a:p>
          <a:p>
            <a:pPr lvl="1"/>
            <a:r>
              <a:rPr lang="en-US" dirty="0"/>
              <a:t>Potential basis for information processing?</a:t>
            </a:r>
          </a:p>
          <a:p>
            <a:endParaRPr lang="en-US" dirty="0"/>
          </a:p>
        </p:txBody>
      </p:sp>
      <p:grpSp>
        <p:nvGrpSpPr>
          <p:cNvPr id="4" name="Group 3">
            <a:extLst>
              <a:ext uri="{FF2B5EF4-FFF2-40B4-BE49-F238E27FC236}">
                <a16:creationId xmlns:a16="http://schemas.microsoft.com/office/drawing/2014/main" id="{75158893-D9FE-5639-3A8C-A047C19C40AB}"/>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83707291-DFBC-92A2-6AD5-A9424027D488}"/>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9908FA7C-3D5D-5312-179F-AF4DA7E1E77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60EAB642-0A7F-B9FA-9482-B72C3955D8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Brainsci 13 00429 g001">
            <a:extLst>
              <a:ext uri="{FF2B5EF4-FFF2-40B4-BE49-F238E27FC236}">
                <a16:creationId xmlns:a16="http://schemas.microsoft.com/office/drawing/2014/main" id="{FBD3A1C4-5875-7A0D-4293-D14430E9B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48" y="1373954"/>
            <a:ext cx="6520824" cy="43844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D05977-8027-AC29-C432-A9B85A5BB6B9}"/>
              </a:ext>
            </a:extLst>
          </p:cNvPr>
          <p:cNvSpPr txBox="1"/>
          <p:nvPr/>
        </p:nvSpPr>
        <p:spPr>
          <a:xfrm>
            <a:off x="1562858" y="5758384"/>
            <a:ext cx="3704604" cy="369332"/>
          </a:xfrm>
          <a:prstGeom prst="rect">
            <a:avLst/>
          </a:prstGeom>
          <a:noFill/>
        </p:spPr>
        <p:txBody>
          <a:bodyPr wrap="none" rtlCol="0">
            <a:spAutoFit/>
          </a:bodyPr>
          <a:lstStyle/>
          <a:p>
            <a:r>
              <a:rPr lang="en-US" dirty="0"/>
              <a:t>Figure adapted from Long </a:t>
            </a:r>
            <a:r>
              <a:rPr lang="en-US" i="1" dirty="0"/>
              <a:t>et</a:t>
            </a:r>
            <a:r>
              <a:rPr lang="en-US" dirty="0"/>
              <a:t>. </a:t>
            </a:r>
            <a:r>
              <a:rPr lang="en-US" i="1" dirty="0"/>
              <a:t>al</a:t>
            </a:r>
            <a:r>
              <a:rPr lang="en-US" dirty="0"/>
              <a:t>. 2023</a:t>
            </a:r>
          </a:p>
        </p:txBody>
      </p:sp>
    </p:spTree>
    <p:extLst>
      <p:ext uri="{BB962C8B-B14F-4D97-AF65-F5344CB8AC3E}">
        <p14:creationId xmlns:p14="http://schemas.microsoft.com/office/powerpoint/2010/main" val="2361442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0718-7869-26B6-F2C6-39356790C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E7C51B-B7D1-252A-592F-15C8FA37CD29}"/>
              </a:ext>
            </a:extLst>
          </p:cNvPr>
          <p:cNvSpPr>
            <a:spLocks noGrp="1"/>
          </p:cNvSpPr>
          <p:nvPr>
            <p:ph type="title"/>
          </p:nvPr>
        </p:nvSpPr>
        <p:spPr/>
        <p:txBody>
          <a:bodyPr/>
          <a:lstStyle/>
          <a:p>
            <a:r>
              <a:rPr lang="en-US" dirty="0" err="1"/>
              <a:t>Dysconnection</a:t>
            </a:r>
            <a:r>
              <a:rPr lang="en-US" dirty="0"/>
              <a:t> Dynamics?</a:t>
            </a:r>
          </a:p>
        </p:txBody>
      </p:sp>
      <p:sp>
        <p:nvSpPr>
          <p:cNvPr id="3" name="Content Placeholder 2">
            <a:extLst>
              <a:ext uri="{FF2B5EF4-FFF2-40B4-BE49-F238E27FC236}">
                <a16:creationId xmlns:a16="http://schemas.microsoft.com/office/drawing/2014/main" id="{8ABD0A92-75B2-9998-53AD-D61E06D4E664}"/>
              </a:ext>
            </a:extLst>
          </p:cNvPr>
          <p:cNvSpPr>
            <a:spLocks noGrp="1"/>
          </p:cNvSpPr>
          <p:nvPr>
            <p:ph idx="1"/>
          </p:nvPr>
        </p:nvSpPr>
        <p:spPr>
          <a:xfrm>
            <a:off x="838200" y="1437065"/>
            <a:ext cx="4914550" cy="4665460"/>
          </a:xfrm>
        </p:spPr>
        <p:txBody>
          <a:bodyPr>
            <a:normAutofit fontScale="92500"/>
          </a:bodyPr>
          <a:lstStyle/>
          <a:p>
            <a:r>
              <a:rPr lang="en-US" dirty="0"/>
              <a:t>Connectivity dynamics may be altered in schizophrenia</a:t>
            </a:r>
          </a:p>
          <a:p>
            <a:pPr lvl="1"/>
            <a:r>
              <a:rPr lang="en-US" dirty="0" err="1"/>
              <a:t>Damaraju</a:t>
            </a:r>
            <a:r>
              <a:rPr lang="en-US" dirty="0"/>
              <a:t> </a:t>
            </a:r>
            <a:r>
              <a:rPr lang="en-US" i="1" dirty="0"/>
              <a:t>et</a:t>
            </a:r>
            <a:r>
              <a:rPr lang="en-US" dirty="0"/>
              <a:t>. </a:t>
            </a:r>
            <a:r>
              <a:rPr lang="en-US" i="1" dirty="0"/>
              <a:t>al</a:t>
            </a:r>
            <a:r>
              <a:rPr lang="en-US" dirty="0"/>
              <a:t>. 2014: altered transition probability distribution in </a:t>
            </a:r>
            <a:r>
              <a:rPr lang="en-US" dirty="0" err="1"/>
              <a:t>thalamo</a:t>
            </a:r>
            <a:r>
              <a:rPr lang="en-US" dirty="0"/>
              <a:t>-sensory power spectrum.</a:t>
            </a:r>
          </a:p>
          <a:p>
            <a:pPr lvl="1"/>
            <a:r>
              <a:rPr lang="en-US" dirty="0"/>
              <a:t>Yu </a:t>
            </a:r>
            <a:r>
              <a:rPr lang="en-US" i="1" dirty="0"/>
              <a:t>et</a:t>
            </a:r>
            <a:r>
              <a:rPr lang="en-US" dirty="0"/>
              <a:t>. </a:t>
            </a:r>
            <a:r>
              <a:rPr lang="en-US" i="1" dirty="0"/>
              <a:t>al</a:t>
            </a:r>
            <a:r>
              <a:rPr lang="en-US" dirty="0"/>
              <a:t>. 2015: decreased dynamic variance; less organized networks; instantaneous FC resembles </a:t>
            </a:r>
            <a:r>
              <a:rPr lang="en-US" dirty="0">
                <a:effectLst/>
                <a:ea typeface="Calibri" panose="020F0502020204030204" pitchFamily="34" charset="0"/>
              </a:rPr>
              <a:t>recurrent states less.</a:t>
            </a:r>
          </a:p>
          <a:p>
            <a:pPr lvl="1"/>
            <a:r>
              <a:rPr lang="en-US" dirty="0"/>
              <a:t>Miller </a:t>
            </a:r>
            <a:r>
              <a:rPr lang="en-US" i="1" dirty="0"/>
              <a:t>et</a:t>
            </a:r>
            <a:r>
              <a:rPr lang="en-US" dirty="0"/>
              <a:t>. </a:t>
            </a:r>
            <a:r>
              <a:rPr lang="en-US" i="1" dirty="0"/>
              <a:t>al</a:t>
            </a:r>
            <a:r>
              <a:rPr lang="en-US" dirty="0"/>
              <a:t>. 2016: less dynamism in patients’ connectivity patterns.</a:t>
            </a:r>
          </a:p>
          <a:p>
            <a:r>
              <a:rPr lang="en-US" dirty="0"/>
              <a:t>Limited application of specifically </a:t>
            </a:r>
            <a:r>
              <a:rPr lang="en-US" i="1" dirty="0"/>
              <a:t>dynamic</a:t>
            </a:r>
            <a:r>
              <a:rPr lang="en-US" dirty="0"/>
              <a:t> metrics</a:t>
            </a:r>
          </a:p>
          <a:p>
            <a:endParaRPr lang="en-US" dirty="0"/>
          </a:p>
        </p:txBody>
      </p:sp>
      <p:grpSp>
        <p:nvGrpSpPr>
          <p:cNvPr id="4" name="Group 3">
            <a:extLst>
              <a:ext uri="{FF2B5EF4-FFF2-40B4-BE49-F238E27FC236}">
                <a16:creationId xmlns:a16="http://schemas.microsoft.com/office/drawing/2014/main" id="{E35C2E42-4CF0-33A2-B02C-8555C2FBB4CE}"/>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289A8C34-9843-5D3D-F95A-82306D53374F}"/>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6E394AE4-C338-90B4-4253-5153FD4A3E6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58D749EA-FD9A-234C-C1E7-C515C6C58D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7FEBDB4-ACD2-CD4D-1DC7-F317D7FB24B6}"/>
              </a:ext>
            </a:extLst>
          </p:cNvPr>
          <p:cNvGrpSpPr/>
          <p:nvPr/>
        </p:nvGrpSpPr>
        <p:grpSpPr>
          <a:xfrm>
            <a:off x="6908172" y="435037"/>
            <a:ext cx="4914550" cy="2888456"/>
            <a:chOff x="589435" y="1644584"/>
            <a:chExt cx="4914550" cy="2888456"/>
          </a:xfrm>
        </p:grpSpPr>
        <p:pic>
          <p:nvPicPr>
            <p:cNvPr id="4098" name="Picture 2" descr="figure 1">
              <a:extLst>
                <a:ext uri="{FF2B5EF4-FFF2-40B4-BE49-F238E27FC236}">
                  <a16:creationId xmlns:a16="http://schemas.microsoft.com/office/drawing/2014/main" id="{B784CF97-2C0E-001A-E18D-1B116A01C6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5623"/>
            <a:stretch/>
          </p:blipFill>
          <p:spPr bwMode="auto">
            <a:xfrm>
              <a:off x="589435" y="1644584"/>
              <a:ext cx="4914550" cy="24848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C0C4D7-3E6A-E2D5-2EF4-5B50724DD598}"/>
                </a:ext>
              </a:extLst>
            </p:cNvPr>
            <p:cNvSpPr txBox="1"/>
            <p:nvPr/>
          </p:nvSpPr>
          <p:spPr>
            <a:xfrm>
              <a:off x="1134295" y="4163708"/>
              <a:ext cx="3824830" cy="369332"/>
            </a:xfrm>
            <a:prstGeom prst="rect">
              <a:avLst/>
            </a:prstGeom>
            <a:noFill/>
          </p:spPr>
          <p:txBody>
            <a:bodyPr wrap="none" rtlCol="0">
              <a:spAutoFit/>
            </a:bodyPr>
            <a:lstStyle/>
            <a:p>
              <a:r>
                <a:rPr lang="en-US" dirty="0"/>
                <a:t>Figure adapted from Zhang </a:t>
              </a:r>
              <a:r>
                <a:rPr lang="en-US" i="1" dirty="0"/>
                <a:t>et</a:t>
              </a:r>
              <a:r>
                <a:rPr lang="en-US" dirty="0"/>
                <a:t>. </a:t>
              </a:r>
              <a:r>
                <a:rPr lang="en-US" i="1" dirty="0"/>
                <a:t>al</a:t>
              </a:r>
              <a:r>
                <a:rPr lang="en-US" dirty="0"/>
                <a:t>. 2021</a:t>
              </a:r>
            </a:p>
          </p:txBody>
        </p:sp>
      </p:grpSp>
      <p:pic>
        <p:nvPicPr>
          <p:cNvPr id="10" name="Picture 9" descr="A diagram of a brain&#10;&#10;Description automatically generated">
            <a:extLst>
              <a:ext uri="{FF2B5EF4-FFF2-40B4-BE49-F238E27FC236}">
                <a16:creationId xmlns:a16="http://schemas.microsoft.com/office/drawing/2014/main" id="{2A90C180-37F1-F26A-3E2F-A3F4D7E2F88D}"/>
              </a:ext>
            </a:extLst>
          </p:cNvPr>
          <p:cNvPicPr>
            <a:picLocks noChangeAspect="1"/>
          </p:cNvPicPr>
          <p:nvPr/>
        </p:nvPicPr>
        <p:blipFill rotWithShape="1">
          <a:blip r:embed="rId6"/>
          <a:srcRect b="41168"/>
          <a:stretch/>
        </p:blipFill>
        <p:spPr>
          <a:xfrm>
            <a:off x="6439252" y="3397931"/>
            <a:ext cx="5366326" cy="2484860"/>
          </a:xfrm>
          <a:prstGeom prst="rect">
            <a:avLst/>
          </a:prstGeom>
        </p:spPr>
      </p:pic>
      <p:sp>
        <p:nvSpPr>
          <p:cNvPr id="12" name="TextBox 11">
            <a:extLst>
              <a:ext uri="{FF2B5EF4-FFF2-40B4-BE49-F238E27FC236}">
                <a16:creationId xmlns:a16="http://schemas.microsoft.com/office/drawing/2014/main" id="{5C933066-7104-9C7F-D490-90CD6DF61AF6}"/>
              </a:ext>
            </a:extLst>
          </p:cNvPr>
          <p:cNvSpPr txBox="1"/>
          <p:nvPr/>
        </p:nvSpPr>
        <p:spPr>
          <a:xfrm>
            <a:off x="7453032" y="5845211"/>
            <a:ext cx="3805594" cy="369332"/>
          </a:xfrm>
          <a:prstGeom prst="rect">
            <a:avLst/>
          </a:prstGeom>
          <a:noFill/>
        </p:spPr>
        <p:txBody>
          <a:bodyPr wrap="none" rtlCol="0">
            <a:spAutoFit/>
          </a:bodyPr>
          <a:lstStyle/>
          <a:p>
            <a:r>
              <a:rPr lang="en-US" dirty="0"/>
              <a:t>Figure adapted from Miller </a:t>
            </a:r>
            <a:r>
              <a:rPr lang="en-US" i="1" dirty="0"/>
              <a:t>et</a:t>
            </a:r>
            <a:r>
              <a:rPr lang="en-US" dirty="0"/>
              <a:t>. </a:t>
            </a:r>
            <a:r>
              <a:rPr lang="en-US" i="1" dirty="0"/>
              <a:t>al</a:t>
            </a:r>
            <a:r>
              <a:rPr lang="en-US" dirty="0"/>
              <a:t>. 2016</a:t>
            </a:r>
          </a:p>
        </p:txBody>
      </p:sp>
      <p:sp>
        <p:nvSpPr>
          <p:cNvPr id="13" name="Rectangle 12">
            <a:extLst>
              <a:ext uri="{FF2B5EF4-FFF2-40B4-BE49-F238E27FC236}">
                <a16:creationId xmlns:a16="http://schemas.microsoft.com/office/drawing/2014/main" id="{19111EDB-BBCE-9DE2-9E01-C7F985E1D92F}"/>
              </a:ext>
            </a:extLst>
          </p:cNvPr>
          <p:cNvSpPr/>
          <p:nvPr/>
        </p:nvSpPr>
        <p:spPr>
          <a:xfrm>
            <a:off x="9988062" y="5521569"/>
            <a:ext cx="1688123" cy="3612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712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9C5F4-F59C-C185-C0E8-BD3C28F4C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F4327-FD12-A9F4-604D-A58B2B1D8726}"/>
              </a:ext>
            </a:extLst>
          </p:cNvPr>
          <p:cNvSpPr>
            <a:spLocks noGrp="1"/>
          </p:cNvSpPr>
          <p:nvPr>
            <p:ph type="title"/>
          </p:nvPr>
        </p:nvSpPr>
        <p:spPr/>
        <p:txBody>
          <a:bodyPr/>
          <a:lstStyle/>
          <a:p>
            <a:r>
              <a:rPr lang="en-US" dirty="0"/>
              <a:t>Project</a:t>
            </a:r>
          </a:p>
        </p:txBody>
      </p:sp>
      <p:sp>
        <p:nvSpPr>
          <p:cNvPr id="3" name="Content Placeholder 2">
            <a:extLst>
              <a:ext uri="{FF2B5EF4-FFF2-40B4-BE49-F238E27FC236}">
                <a16:creationId xmlns:a16="http://schemas.microsoft.com/office/drawing/2014/main" id="{7970F3A5-3CAC-262F-EFF1-0464A4207EA2}"/>
              </a:ext>
            </a:extLst>
          </p:cNvPr>
          <p:cNvSpPr>
            <a:spLocks noGrp="1"/>
          </p:cNvSpPr>
          <p:nvPr>
            <p:ph idx="1"/>
          </p:nvPr>
        </p:nvSpPr>
        <p:spPr>
          <a:xfrm>
            <a:off x="838200" y="1825625"/>
            <a:ext cx="5257800" cy="4063447"/>
          </a:xfrm>
        </p:spPr>
        <p:txBody>
          <a:bodyPr>
            <a:normAutofit fontScale="92500"/>
          </a:bodyPr>
          <a:lstStyle/>
          <a:p>
            <a:r>
              <a:rPr lang="en-US" dirty="0"/>
              <a:t>Proposal:</a:t>
            </a:r>
          </a:p>
          <a:p>
            <a:pPr lvl="1"/>
            <a:r>
              <a:rPr lang="en-US" dirty="0"/>
              <a:t>Identify minimal state space to capture dynamics</a:t>
            </a:r>
          </a:p>
          <a:p>
            <a:pPr lvl="1"/>
            <a:r>
              <a:rPr lang="en-US" dirty="0"/>
              <a:t>Employ generic signal analysis metrics in state space</a:t>
            </a:r>
          </a:p>
          <a:p>
            <a:r>
              <a:rPr lang="en-US" dirty="0"/>
              <a:t>Steps:</a:t>
            </a:r>
          </a:p>
          <a:p>
            <a:pPr lvl="1"/>
            <a:r>
              <a:rPr lang="en-US" dirty="0"/>
              <a:t>Identify minimum dimensionality of state space</a:t>
            </a:r>
          </a:p>
          <a:p>
            <a:pPr lvl="1"/>
            <a:r>
              <a:rPr lang="en-US" dirty="0"/>
              <a:t>Map from connectivity to state space</a:t>
            </a:r>
          </a:p>
          <a:p>
            <a:pPr lvl="1"/>
            <a:r>
              <a:rPr lang="en-US" dirty="0"/>
              <a:t>Quantify dynamics in state space</a:t>
            </a:r>
          </a:p>
          <a:p>
            <a:pPr lvl="1"/>
            <a:r>
              <a:rPr lang="en-US" dirty="0"/>
              <a:t>Link dynamics to clinical variables</a:t>
            </a:r>
          </a:p>
          <a:p>
            <a:endParaRPr lang="en-US" dirty="0"/>
          </a:p>
        </p:txBody>
      </p:sp>
      <p:grpSp>
        <p:nvGrpSpPr>
          <p:cNvPr id="4" name="Group 3">
            <a:extLst>
              <a:ext uri="{FF2B5EF4-FFF2-40B4-BE49-F238E27FC236}">
                <a16:creationId xmlns:a16="http://schemas.microsoft.com/office/drawing/2014/main" id="{A5529747-9251-EBFB-E03E-9DD2F6F68381}"/>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A087A051-4C63-606E-BF63-CB174A0437C5}"/>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55DCE1BC-6F22-AAD4-E661-3E99954D7A7B}"/>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C1E77410-CADC-3E3A-EB30-5C7DD257E1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8" name="Content Placeholder 12">
            <a:extLst>
              <a:ext uri="{FF2B5EF4-FFF2-40B4-BE49-F238E27FC236}">
                <a16:creationId xmlns:a16="http://schemas.microsoft.com/office/drawing/2014/main" id="{20B25AE2-E96F-AFA8-64C2-8ADCA575AC3F}"/>
              </a:ext>
            </a:extLst>
          </p:cNvPr>
          <p:cNvGraphicFramePr>
            <a:graphicFrameLocks/>
          </p:cNvGraphicFramePr>
          <p:nvPr>
            <p:extLst>
              <p:ext uri="{D42A27DB-BD31-4B8C-83A1-F6EECF244321}">
                <p14:modId xmlns:p14="http://schemas.microsoft.com/office/powerpoint/2010/main" val="3407926472"/>
              </p:ext>
            </p:extLst>
          </p:nvPr>
        </p:nvGraphicFramePr>
        <p:xfrm>
          <a:off x="7854463" y="365125"/>
          <a:ext cx="2872152" cy="56976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50444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BCD01-07FE-3908-6243-0C96F67AE2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E11A2-AFC4-8105-041D-7149C05D7F91}"/>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902C295E-5C90-3EB5-D1E3-BBFD384941C0}"/>
              </a:ext>
            </a:extLst>
          </p:cNvPr>
          <p:cNvSpPr>
            <a:spLocks noGrp="1"/>
          </p:cNvSpPr>
          <p:nvPr>
            <p:ph idx="1"/>
          </p:nvPr>
        </p:nvSpPr>
        <p:spPr>
          <a:xfrm>
            <a:off x="838200" y="1825625"/>
            <a:ext cx="5668108" cy="4063447"/>
          </a:xfrm>
        </p:spPr>
        <p:txBody>
          <a:bodyPr>
            <a:normAutofit fontScale="92500" lnSpcReduction="10000"/>
          </a:bodyPr>
          <a:lstStyle/>
          <a:p>
            <a:r>
              <a:rPr lang="en-US" dirty="0"/>
              <a:t>Goals:</a:t>
            </a:r>
          </a:p>
          <a:p>
            <a:pPr lvl="1"/>
            <a:r>
              <a:rPr lang="en-US" dirty="0"/>
              <a:t>Map from connectivity to state space</a:t>
            </a:r>
          </a:p>
          <a:p>
            <a:pPr lvl="1"/>
            <a:r>
              <a:rPr lang="en-US" dirty="0"/>
              <a:t>Quantify dynamics in state space</a:t>
            </a:r>
          </a:p>
          <a:p>
            <a:pPr lvl="1"/>
            <a:r>
              <a:rPr lang="en-US" dirty="0"/>
              <a:t>Link dynamics to clinical variables</a:t>
            </a:r>
          </a:p>
          <a:p>
            <a:r>
              <a:rPr lang="en-US" dirty="0"/>
              <a:t>Methods:</a:t>
            </a:r>
          </a:p>
          <a:p>
            <a:pPr lvl="1"/>
            <a:r>
              <a:rPr lang="en-US" dirty="0"/>
              <a:t>Dimensionality: elbow criterion, </a:t>
            </a:r>
            <a:r>
              <a:rPr lang="en-US" dirty="0" err="1"/>
              <a:t>Marcěnko</a:t>
            </a:r>
            <a:r>
              <a:rPr lang="en-US" dirty="0"/>
              <a:t>-Pasteur</a:t>
            </a:r>
          </a:p>
          <a:p>
            <a:pPr lvl="1"/>
            <a:r>
              <a:rPr lang="en-US" dirty="0"/>
              <a:t>Mapping: independent component analysis (ICA)</a:t>
            </a:r>
          </a:p>
          <a:p>
            <a:pPr lvl="1"/>
            <a:r>
              <a:rPr lang="en-US" dirty="0"/>
              <a:t>Dynamics: Shannon entropy rate (</a:t>
            </a:r>
            <a:r>
              <a:rPr lang="en-US" dirty="0" err="1"/>
              <a:t>Kozachenko-Leonenko</a:t>
            </a:r>
            <a:r>
              <a:rPr lang="en-US" dirty="0"/>
              <a:t> estimator)</a:t>
            </a:r>
          </a:p>
          <a:p>
            <a:pPr lvl="1"/>
            <a:r>
              <a:rPr lang="en-US" dirty="0"/>
              <a:t>Clinical variables: correlation</a:t>
            </a:r>
          </a:p>
          <a:p>
            <a:endParaRPr lang="en-US" dirty="0"/>
          </a:p>
        </p:txBody>
      </p:sp>
      <p:grpSp>
        <p:nvGrpSpPr>
          <p:cNvPr id="4" name="Group 3">
            <a:extLst>
              <a:ext uri="{FF2B5EF4-FFF2-40B4-BE49-F238E27FC236}">
                <a16:creationId xmlns:a16="http://schemas.microsoft.com/office/drawing/2014/main" id="{3D8ABD9D-9D8C-C292-6FC1-89315947EABD}"/>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23AB7E1A-AF2C-B033-FE4F-976ADBE27360}"/>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FB990C26-950F-5752-B3F8-37ADF5097B6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32C6E81A-B0FA-85D4-6913-B216B51468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8" name="Content Placeholder 12">
            <a:extLst>
              <a:ext uri="{FF2B5EF4-FFF2-40B4-BE49-F238E27FC236}">
                <a16:creationId xmlns:a16="http://schemas.microsoft.com/office/drawing/2014/main" id="{F6927A6F-BDB4-869C-0E73-8E87F9FFC87B}"/>
              </a:ext>
            </a:extLst>
          </p:cNvPr>
          <p:cNvGraphicFramePr>
            <a:graphicFrameLocks/>
          </p:cNvGraphicFramePr>
          <p:nvPr>
            <p:extLst>
              <p:ext uri="{D42A27DB-BD31-4B8C-83A1-F6EECF244321}">
                <p14:modId xmlns:p14="http://schemas.microsoft.com/office/powerpoint/2010/main" val="1465542740"/>
              </p:ext>
            </p:extLst>
          </p:nvPr>
        </p:nvGraphicFramePr>
        <p:xfrm>
          <a:off x="7889630" y="476559"/>
          <a:ext cx="3141785" cy="54125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92314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AE461-FA37-0C27-1C0E-2431F52C8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FA9E7-F686-C408-DF0A-A9450FAEE258}"/>
              </a:ext>
            </a:extLst>
          </p:cNvPr>
          <p:cNvSpPr>
            <a:spLocks noGrp="1"/>
          </p:cNvSpPr>
          <p:nvPr>
            <p:ph type="title"/>
          </p:nvPr>
        </p:nvSpPr>
        <p:spPr/>
        <p:txBody>
          <a:bodyPr/>
          <a:lstStyle/>
          <a:p>
            <a:r>
              <a:rPr lang="en-US" dirty="0"/>
              <a:t>Material: FBIRNS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A368AD-8FF9-8892-9E36-7401886CE823}"/>
                  </a:ext>
                </a:extLst>
              </p:cNvPr>
              <p:cNvSpPr>
                <a:spLocks noGrp="1"/>
              </p:cNvSpPr>
              <p:nvPr>
                <p:ph idx="1"/>
              </p:nvPr>
            </p:nvSpPr>
            <p:spPr>
              <a:xfrm>
                <a:off x="838200" y="1825625"/>
                <a:ext cx="5257800" cy="4063447"/>
              </a:xfrm>
            </p:spPr>
            <p:txBody>
              <a:bodyPr>
                <a:normAutofit fontScale="92500" lnSpcReduction="20000"/>
              </a:bodyPr>
              <a:lstStyle/>
              <a:p>
                <a:r>
                  <a:rPr lang="en-US" dirty="0"/>
                  <a:t>151 schizophrenia patients, 160 healthy controls</a:t>
                </a:r>
              </a:p>
              <a:p>
                <a:r>
                  <a:rPr lang="en-US" dirty="0"/>
                  <a:t>Resting-state data</a:t>
                </a:r>
              </a:p>
              <a:p>
                <a:r>
                  <a:rPr lang="en-US" dirty="0"/>
                  <a:t>Pre-processed into FNC arrays:</a:t>
                </a:r>
              </a:p>
              <a:p>
                <a:pPr lvl="1"/>
                <a:r>
                  <a:rPr lang="en-US" dirty="0"/>
                  <a:t>53 functional networks (FNs) and their time series estimated via GIG-ICA</a:t>
                </a:r>
              </a:p>
              <a:p>
                <a:pPr lvl="1"/>
                <a:r>
                  <a:rPr lang="en-US" dirty="0"/>
                  <a:t>Dynamic functional network connectivity (</a:t>
                </a:r>
                <a:r>
                  <a:rPr lang="en-US" dirty="0" err="1"/>
                  <a:t>dFNC</a:t>
                </a:r>
                <a:r>
                  <a:rPr lang="en-US" dirty="0"/>
                  <a:t>) from sliding-window correlation</a:t>
                </a:r>
              </a:p>
              <a:p>
                <a:pPr lvl="2"/>
                <a:r>
                  <a:rPr lang="en-US" dirty="0"/>
                  <a:t>Rectangular window of length 40 TRs</a:t>
                </a:r>
              </a:p>
              <a:p>
                <a:pPr lvl="2"/>
                <a:r>
                  <a:rPr lang="en-US" dirty="0"/>
                  <a:t>Convolved with </a:t>
                </a:r>
                <a:r>
                  <a:rPr lang="en-US" dirty="0">
                    <a:effectLst/>
                    <a:ea typeface="Arial" panose="020B0604020202020204" pitchFamily="34" charset="0"/>
                    <a:cs typeface="Times New Roman" panose="02020603050405020304" pitchFamily="18" charset="0"/>
                  </a:rPr>
                  <a:t>normal distribution:</a:t>
                </a:r>
              </a:p>
              <a:p>
                <a:pPr lvl="3"/>
                <a:r>
                  <a:rPr lang="en-US" dirty="0">
                    <a:effectLst/>
                    <a:ea typeface="Arial" panose="020B0604020202020204" pitchFamily="34" charset="0"/>
                    <a:cs typeface="Times New Roman" panose="02020603050405020304" pitchFamily="18" charset="0"/>
                  </a:rPr>
                  <a:t>zero mean</a:t>
                </a:r>
                <a:r>
                  <a:rPr lang="en-US" dirty="0">
                    <a:effectLst/>
                    <a:latin typeface="Arial" panose="020B0604020202020204" pitchFamily="34" charset="0"/>
                    <a:ea typeface="Arial" panose="020B0604020202020204" pitchFamily="34" charset="0"/>
                    <a:cs typeface="Times New Roman" panose="02020603050405020304" pitchFamily="18" charset="0"/>
                  </a:rPr>
                  <a:t> </a:t>
                </a:r>
                <a14:m>
                  <m:oMath xmlns:m="http://schemas.openxmlformats.org/officeDocument/2006/math">
                    <m:d>
                      <m:dPr>
                        <m:ctrlPr>
                          <a:rPr lang="en-US" i="1" smtClean="0">
                            <a:effectLst/>
                            <a:latin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Arial" panose="020B0604020202020204" pitchFamily="34" charset="0"/>
                            <a:cs typeface="Times New Roman" panose="02020603050405020304" pitchFamily="18" charset="0"/>
                          </a:rPr>
                          <m:t>𝜇</m:t>
                        </m:r>
                        <m:r>
                          <a:rPr lang="en-US" i="1">
                            <a:latin typeface="Cambria Math" panose="02040503050406030204" pitchFamily="18" charset="0"/>
                            <a:ea typeface="Arial" panose="020B0604020202020204" pitchFamily="34" charset="0"/>
                            <a:cs typeface="Times New Roman" panose="02020603050405020304" pitchFamily="18" charset="0"/>
                          </a:rPr>
                          <m:t>=0</m:t>
                        </m:r>
                      </m:e>
                    </m:d>
                  </m:oMath>
                </a14:m>
                <a:endParaRPr lang="en-US" dirty="0">
                  <a:effectLst/>
                  <a:ea typeface="Arial" panose="020B0604020202020204" pitchFamily="34" charset="0"/>
                  <a:cs typeface="Times New Roman" panose="02020603050405020304" pitchFamily="18" charset="0"/>
                </a:endParaRPr>
              </a:p>
              <a:p>
                <a:pPr lvl="3"/>
                <a:r>
                  <a:rPr lang="en-US" dirty="0">
                    <a:effectLst/>
                    <a:ea typeface="Arial" panose="020B0604020202020204" pitchFamily="34" charset="0"/>
                    <a:cs typeface="Times New Roman" panose="02020603050405020304" pitchFamily="18" charset="0"/>
                  </a:rPr>
                  <a:t>standard deviation of 3 </a:t>
                </a:r>
                <a14:m>
                  <m:oMath xmlns:m="http://schemas.openxmlformats.org/officeDocument/2006/math">
                    <m:d>
                      <m:dPr>
                        <m:ctrlPr>
                          <a:rPr lang="en-US" i="1" smtClean="0">
                            <a:effectLst/>
                            <a:latin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Arial" panose="020B0604020202020204" pitchFamily="34" charset="0"/>
                            <a:cs typeface="Times New Roman" panose="02020603050405020304" pitchFamily="18" charset="0"/>
                          </a:rPr>
                          <m:t>𝜎</m:t>
                        </m:r>
                        <m:r>
                          <a:rPr lang="en-US" i="1">
                            <a:latin typeface="Cambria Math" panose="02040503050406030204" pitchFamily="18" charset="0"/>
                            <a:ea typeface="Arial" panose="020B0604020202020204" pitchFamily="34" charset="0"/>
                            <a:cs typeface="Times New Roman" panose="02020603050405020304" pitchFamily="18" charset="0"/>
                          </a:rPr>
                          <m:t>=3</m:t>
                        </m: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66A368AD-8FF9-8892-9E36-7401886CE823}"/>
                  </a:ext>
                </a:extLst>
              </p:cNvPr>
              <p:cNvSpPr>
                <a:spLocks noGrp="1" noRot="1" noChangeAspect="1" noMove="1" noResize="1" noEditPoints="1" noAdjustHandles="1" noChangeArrowheads="1" noChangeShapeType="1" noTextEdit="1"/>
              </p:cNvSpPr>
              <p:nvPr>
                <p:ph idx="1"/>
              </p:nvPr>
            </p:nvSpPr>
            <p:spPr>
              <a:xfrm>
                <a:off x="838200" y="1825625"/>
                <a:ext cx="5257800" cy="4063447"/>
              </a:xfrm>
              <a:blipFill>
                <a:blip r:embed="rId3"/>
                <a:stretch>
                  <a:fillRect l="-1928" t="-3738" r="-168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7844746-6E57-1882-5079-56BF6CAA6882}"/>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8F85DC7E-C3F2-751A-5492-F5532976BC33}"/>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3A134C1C-B1E8-41E0-0588-73749C08243F}"/>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5D354951-AE15-D5DB-C60D-98E50EF269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A collage of images of brain scans&#10;&#10;Description automatically generated">
            <a:extLst>
              <a:ext uri="{FF2B5EF4-FFF2-40B4-BE49-F238E27FC236}">
                <a16:creationId xmlns:a16="http://schemas.microsoft.com/office/drawing/2014/main" id="{370AB8D7-AB2B-3688-1253-9D00D8CF15D9}"/>
              </a:ext>
            </a:extLst>
          </p:cNvPr>
          <p:cNvPicPr>
            <a:picLocks noChangeAspect="1"/>
          </p:cNvPicPr>
          <p:nvPr/>
        </p:nvPicPr>
        <p:blipFill>
          <a:blip r:embed="rId6"/>
          <a:stretch>
            <a:fillRect/>
          </a:stretch>
        </p:blipFill>
        <p:spPr>
          <a:xfrm>
            <a:off x="6300727" y="42835"/>
            <a:ext cx="5736525" cy="6077015"/>
          </a:xfrm>
          <a:prstGeom prst="rect">
            <a:avLst/>
          </a:prstGeom>
        </p:spPr>
      </p:pic>
    </p:spTree>
    <p:extLst>
      <p:ext uri="{BB962C8B-B14F-4D97-AF65-F5344CB8AC3E}">
        <p14:creationId xmlns:p14="http://schemas.microsoft.com/office/powerpoint/2010/main" val="817014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369B-561C-7A59-969F-3ECDE5370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4BAE6-E7F5-4CC1-D6F6-D496F614557D}"/>
              </a:ext>
            </a:extLst>
          </p:cNvPr>
          <p:cNvSpPr>
            <a:spLocks noGrp="1"/>
          </p:cNvSpPr>
          <p:nvPr>
            <p:ph type="title"/>
          </p:nvPr>
        </p:nvSpPr>
        <p:spPr/>
        <p:txBody>
          <a:bodyPr/>
          <a:lstStyle/>
          <a:p>
            <a:r>
              <a:rPr lang="en-US" dirty="0"/>
              <a:t>Static FNC</a:t>
            </a:r>
          </a:p>
        </p:txBody>
      </p:sp>
      <p:pic>
        <p:nvPicPr>
          <p:cNvPr id="9" name="Content Placeholder 8">
            <a:extLst>
              <a:ext uri="{FF2B5EF4-FFF2-40B4-BE49-F238E27FC236}">
                <a16:creationId xmlns:a16="http://schemas.microsoft.com/office/drawing/2014/main" id="{997122FB-C2DA-012E-FB8B-A80D5FA8D818}"/>
              </a:ext>
            </a:extLst>
          </p:cNvPr>
          <p:cNvPicPr>
            <a:picLocks noGrp="1" noChangeAspect="1"/>
          </p:cNvPicPr>
          <p:nvPr>
            <p:ph idx="1"/>
          </p:nvPr>
        </p:nvPicPr>
        <p:blipFill rotWithShape="1">
          <a:blip r:embed="rId3">
            <a:extLst>
              <a:ext uri="{96DAC541-7B7A-43D3-8B79-37D633B846F1}">
                <asvg:svgBlip xmlns:asvg="http://schemas.microsoft.com/office/drawing/2016/SVG/main" r:embed="rId4"/>
              </a:ext>
            </a:extLst>
          </a:blip>
          <a:srcRect l="11284" t="10451" r="7850" b="16355"/>
          <a:stretch/>
        </p:blipFill>
        <p:spPr>
          <a:xfrm>
            <a:off x="573741" y="1268409"/>
            <a:ext cx="11178988" cy="4834340"/>
          </a:xfrm>
        </p:spPr>
      </p:pic>
      <p:grpSp>
        <p:nvGrpSpPr>
          <p:cNvPr id="4" name="Group 3">
            <a:extLst>
              <a:ext uri="{FF2B5EF4-FFF2-40B4-BE49-F238E27FC236}">
                <a16:creationId xmlns:a16="http://schemas.microsoft.com/office/drawing/2014/main" id="{36C24DF1-4084-BEC7-3FDA-8B5004201126}"/>
              </a:ext>
            </a:extLst>
          </p:cNvPr>
          <p:cNvGrpSpPr/>
          <p:nvPr/>
        </p:nvGrpSpPr>
        <p:grpSpPr>
          <a:xfrm>
            <a:off x="0" y="6176963"/>
            <a:ext cx="12191999" cy="681036"/>
            <a:chOff x="0" y="6176963"/>
            <a:chExt cx="12191999" cy="681036"/>
          </a:xfrm>
        </p:grpSpPr>
        <p:sp>
          <p:nvSpPr>
            <p:cNvPr id="5" name="Rectangle 4">
              <a:extLst>
                <a:ext uri="{FF2B5EF4-FFF2-40B4-BE49-F238E27FC236}">
                  <a16:creationId xmlns:a16="http://schemas.microsoft.com/office/drawing/2014/main" id="{9D466E01-12D2-5EA5-71FB-05BEAFF36ABC}"/>
                </a:ext>
              </a:extLst>
            </p:cNvPr>
            <p:cNvSpPr/>
            <p:nvPr/>
          </p:nvSpPr>
          <p:spPr>
            <a:xfrm>
              <a:off x="0" y="6176963"/>
              <a:ext cx="12191999" cy="6810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cbc upf">
              <a:extLst>
                <a:ext uri="{FF2B5EF4-FFF2-40B4-BE49-F238E27FC236}">
                  <a16:creationId xmlns:a16="http://schemas.microsoft.com/office/drawing/2014/main" id="{6E430B83-6368-3317-2631-245303C4A6AB}"/>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4735" t="26692" r="5741" b="27207"/>
            <a:stretch/>
          </p:blipFill>
          <p:spPr bwMode="auto">
            <a:xfrm>
              <a:off x="154748" y="6245524"/>
              <a:ext cx="1403119" cy="5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bc upf">
              <a:extLst>
                <a:ext uri="{FF2B5EF4-FFF2-40B4-BE49-F238E27FC236}">
                  <a16:creationId xmlns:a16="http://schemas.microsoft.com/office/drawing/2014/main" id="{77356E73-5BCF-2421-FFC9-9167ED2C5D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437" b="14052"/>
            <a:stretch/>
          </p:blipFill>
          <p:spPr bwMode="auto">
            <a:xfrm>
              <a:off x="10634132" y="6291189"/>
              <a:ext cx="1403120" cy="452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5543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7EEEF2C2-DCCC-954E-943F-8DF0C3A5D372}" vid="{CAC7A15A-FB92-E04C-A9DF-FADF293660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4973</TotalTime>
  <Words>1514</Words>
  <Application>Microsoft Macintosh PowerPoint</Application>
  <PresentationFormat>Widescreen</PresentationFormat>
  <Paragraphs>233</Paragraphs>
  <Slides>30</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American Typewriter</vt:lpstr>
      <vt:lpstr>Aptos</vt:lpstr>
      <vt:lpstr>Arial</vt:lpstr>
      <vt:lpstr>Calibri</vt:lpstr>
      <vt:lpstr>Calibri Light</vt:lpstr>
      <vt:lpstr>Cambria</vt:lpstr>
      <vt:lpstr>Cambria Math</vt:lpstr>
      <vt:lpstr>Copperplate</vt:lpstr>
      <vt:lpstr>Source Sans Pro</vt:lpstr>
      <vt:lpstr>Times New Roman</vt:lpstr>
      <vt:lpstr>Office Theme</vt:lpstr>
      <vt:lpstr>Schizophrenia and its Disconnects</vt:lpstr>
      <vt:lpstr>Schizophrenia</vt:lpstr>
      <vt:lpstr>Dysconnectivity Hypothesis</vt:lpstr>
      <vt:lpstr>Dynamic Connections</vt:lpstr>
      <vt:lpstr>Dysconnection Dynamics?</vt:lpstr>
      <vt:lpstr>Project</vt:lpstr>
      <vt:lpstr>Implementation</vt:lpstr>
      <vt:lpstr>Material: FBIRNS data</vt:lpstr>
      <vt:lpstr>Static FNC</vt:lpstr>
      <vt:lpstr>Dimensionality in Data</vt:lpstr>
      <vt:lpstr>Marcěnko-Pasteur vs. Precedent(?)</vt:lpstr>
      <vt:lpstr>Dimensionality by Distribution</vt:lpstr>
      <vt:lpstr>Goals and Tools</vt:lpstr>
      <vt:lpstr>Maps &amp; Time Courses: 5 tICs</vt:lpstr>
      <vt:lpstr>Maps &amp; Time Courses: 10 tICs</vt:lpstr>
      <vt:lpstr>Maps &amp; Time Courses: 22 tICs</vt:lpstr>
      <vt:lpstr>Maps &amp; Time Courses: 171 tICs</vt:lpstr>
      <vt:lpstr>Capturing Dynamics</vt:lpstr>
      <vt:lpstr>Importance of Independence</vt:lpstr>
      <vt:lpstr>Entropy in 5 dimensions</vt:lpstr>
      <vt:lpstr>Entropy in 10 dimensions</vt:lpstr>
      <vt:lpstr>Entropy in 22 dimensions</vt:lpstr>
      <vt:lpstr>Entropy in 171 dimensions</vt:lpstr>
      <vt:lpstr>Entropy in 10 dimensions</vt:lpstr>
      <vt:lpstr>Entropy in 22 dimensions</vt:lpstr>
      <vt:lpstr>Entropy in 171 dimensions</vt:lpstr>
      <vt:lpstr>Correlations Between Spatial Maps</vt:lpstr>
      <vt:lpstr>Discussion</vt:lpstr>
      <vt:lpstr>Future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Blair</dc:creator>
  <cp:lastModifiedBy>David Blair</cp:lastModifiedBy>
  <cp:revision>111</cp:revision>
  <dcterms:created xsi:type="dcterms:W3CDTF">2024-01-11T17:16:06Z</dcterms:created>
  <dcterms:modified xsi:type="dcterms:W3CDTF">2024-01-17T20:24:02Z</dcterms:modified>
</cp:coreProperties>
</file>